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</p:sldMasterIdLst>
  <p:notesMasterIdLst>
    <p:notesMasterId r:id="rId40"/>
  </p:notesMasterIdLst>
  <p:sldIdLst>
    <p:sldId id="295" r:id="rId2"/>
    <p:sldId id="296" r:id="rId3"/>
    <p:sldId id="297" r:id="rId4"/>
    <p:sldId id="304" r:id="rId5"/>
    <p:sldId id="298" r:id="rId6"/>
    <p:sldId id="299" r:id="rId7"/>
    <p:sldId id="303" r:id="rId8"/>
    <p:sldId id="308" r:id="rId9"/>
    <p:sldId id="305" r:id="rId10"/>
    <p:sldId id="354" r:id="rId11"/>
    <p:sldId id="355" r:id="rId12"/>
    <p:sldId id="356" r:id="rId13"/>
    <p:sldId id="310" r:id="rId14"/>
    <p:sldId id="311" r:id="rId15"/>
    <p:sldId id="312" r:id="rId16"/>
    <p:sldId id="306" r:id="rId17"/>
    <p:sldId id="318" r:id="rId18"/>
    <p:sldId id="319" r:id="rId19"/>
    <p:sldId id="320" r:id="rId20"/>
    <p:sldId id="321" r:id="rId21"/>
    <p:sldId id="338" r:id="rId22"/>
    <p:sldId id="324" r:id="rId23"/>
    <p:sldId id="325" r:id="rId24"/>
    <p:sldId id="326" r:id="rId25"/>
    <p:sldId id="328" r:id="rId26"/>
    <p:sldId id="339" r:id="rId27"/>
    <p:sldId id="340" r:id="rId28"/>
    <p:sldId id="341" r:id="rId29"/>
    <p:sldId id="342" r:id="rId30"/>
    <p:sldId id="329" r:id="rId31"/>
    <p:sldId id="330" r:id="rId32"/>
    <p:sldId id="331" r:id="rId33"/>
    <p:sldId id="307" r:id="rId34"/>
    <p:sldId id="332" r:id="rId35"/>
    <p:sldId id="333" r:id="rId36"/>
    <p:sldId id="334" r:id="rId37"/>
    <p:sldId id="302" r:id="rId38"/>
    <p:sldId id="294" r:id="rId39"/>
  </p:sldIdLst>
  <p:sldSz cx="12192000" cy="6858000"/>
  <p:notesSz cx="6858000" cy="9144000"/>
  <p:embeddedFontLst>
    <p:embeddedFont>
      <p:font typeface="Inter" panose="02000503000000020004" pitchFamily="2" charset="0"/>
      <p:regular r:id="rId41"/>
      <p:bold r:id="rId42"/>
    </p:embeddedFont>
    <p:embeddedFont>
      <p:font typeface="Inter Light" panose="02000503000000020004" pitchFamily="2" charset="0"/>
      <p:regular r:id="rId43"/>
      <p:bold r:id="rId44"/>
    </p:embeddedFont>
    <p:embeddedFont>
      <p:font typeface="Roboto Mono Medium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ergeSense-L302" id="{EFCE9844-1E33-DE42-BA8A-5DBA2071BF67}">
          <p14:sldIdLst>
            <p14:sldId id="295"/>
            <p14:sldId id="296"/>
          </p14:sldIdLst>
        </p14:section>
        <p14:section name="Introduction" id="{E1F82B60-F6A5-6F48-B299-4202B66CCA21}">
          <p14:sldIdLst>
            <p14:sldId id="297"/>
          </p14:sldIdLst>
        </p14:section>
        <p14:section name="Hardware" id="{217E5952-50F0-414E-A61F-5EB52A2A9E9A}">
          <p14:sldIdLst>
            <p14:sldId id="304"/>
            <p14:sldId id="298"/>
            <p14:sldId id="299"/>
          </p14:sldIdLst>
        </p14:section>
        <p14:section name="Installer Tool" id="{FE62DDF3-5496-D84A-9291-3C3578177005}">
          <p14:sldIdLst>
            <p14:sldId id="303"/>
            <p14:sldId id="308"/>
          </p14:sldIdLst>
        </p14:section>
        <p14:section name="Process Overview" id="{3962DE91-BAEA-C247-A254-4FFB134F1D02}">
          <p14:sldIdLst>
            <p14:sldId id="305"/>
            <p14:sldId id="354"/>
            <p14:sldId id="355"/>
            <p14:sldId id="356"/>
            <p14:sldId id="310"/>
            <p14:sldId id="311"/>
            <p14:sldId id="312"/>
          </p14:sldIdLst>
        </p14:section>
        <p14:section name="Installation Steps" id="{54C23482-071D-1C4A-83EC-D0F7A714EDFB}">
          <p14:sldIdLst>
            <p14:sldId id="306"/>
          </p14:sldIdLst>
        </p14:section>
        <p14:section name="Installation Steps - Sensors" id="{E8448B9E-2931-8B49-AFB9-BE349A3063AA}">
          <p14:sldIdLst>
            <p14:sldId id="318"/>
            <p14:sldId id="319"/>
            <p14:sldId id="320"/>
            <p14:sldId id="321"/>
            <p14:sldId id="338"/>
            <p14:sldId id="324"/>
            <p14:sldId id="325"/>
            <p14:sldId id="326"/>
            <p14:sldId id="328"/>
          </p14:sldIdLst>
        </p14:section>
        <p14:section name="Installation Sensors - Common Mistakes" id="{8787BCC6-B6C9-5840-A8C8-D0EA0D9C2754}">
          <p14:sldIdLst>
            <p14:sldId id="339"/>
            <p14:sldId id="340"/>
            <p14:sldId id="341"/>
            <p14:sldId id="342"/>
          </p14:sldIdLst>
        </p14:section>
        <p14:section name="Installation Sensors - Go back/Flagging" id="{95645B05-CDC5-5A4E-91D9-85ABBBB663A5}">
          <p14:sldIdLst>
            <p14:sldId id="329"/>
            <p14:sldId id="330"/>
          </p14:sldIdLst>
        </p14:section>
        <p14:section name="Installation - System Health" id="{C4328313-4850-4C42-B8D3-DAD43434E2A0}">
          <p14:sldIdLst>
            <p14:sldId id="331"/>
          </p14:sldIdLst>
        </p14:section>
        <p14:section name="Team Structure and Deployment Timeline" id="{C52B5133-BCE2-BB46-8208-431F93774CA4}">
          <p14:sldIdLst>
            <p14:sldId id="307"/>
            <p14:sldId id="332"/>
            <p14:sldId id="333"/>
            <p14:sldId id="334"/>
          </p14:sldIdLst>
        </p14:section>
        <p14:section name="Q&amp;A" id="{732BF7BB-CE91-DB4C-973E-BF08D01E6EC8}">
          <p14:sldIdLst>
            <p14:sldId id="302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8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1991C3-2752-49DB-A11C-E7C8C935BD5B}">
  <a:tblStyle styleId="{B21991C3-2752-49DB-A11C-E7C8C935BD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8"/>
    <p:restoredTop sz="94658"/>
  </p:normalViewPr>
  <p:slideViewPr>
    <p:cSldViewPr snapToGrid="0">
      <p:cViewPr varScale="1">
        <p:scale>
          <a:sx n="120" d="100"/>
          <a:sy n="120" d="100"/>
        </p:scale>
        <p:origin x="1320" y="184"/>
      </p:cViewPr>
      <p:guideLst>
        <p:guide orient="horz" pos="33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3c11f1e19a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3c11f1e19a_0_165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g13c11f1e19a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582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71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7E52B706-115C-03DE-7897-5F77D8552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>
            <a:extLst>
              <a:ext uri="{FF2B5EF4-FFF2-40B4-BE49-F238E27FC236}">
                <a16:creationId xmlns:a16="http://schemas.microsoft.com/office/drawing/2014/main" id="{79B045FA-0341-DE83-5FDE-8453A8D0C0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>
            <a:extLst>
              <a:ext uri="{FF2B5EF4-FFF2-40B4-BE49-F238E27FC236}">
                <a16:creationId xmlns:a16="http://schemas.microsoft.com/office/drawing/2014/main" id="{7D91F1CB-9B62-E6CA-602E-0C183C20E8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>
            <a:extLst>
              <a:ext uri="{FF2B5EF4-FFF2-40B4-BE49-F238E27FC236}">
                <a16:creationId xmlns:a16="http://schemas.microsoft.com/office/drawing/2014/main" id="{C8EAA20F-9B9C-4F57-DDE5-CD861C315A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833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>
          <a:extLst>
            <a:ext uri="{FF2B5EF4-FFF2-40B4-BE49-F238E27FC236}">
              <a16:creationId xmlns:a16="http://schemas.microsoft.com/office/drawing/2014/main" id="{4AB7B2A0-F3E5-8E14-865E-73CC8DB77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>
            <a:extLst>
              <a:ext uri="{FF2B5EF4-FFF2-40B4-BE49-F238E27FC236}">
                <a16:creationId xmlns:a16="http://schemas.microsoft.com/office/drawing/2014/main" id="{6CAAE2D9-305F-67E2-FE0F-F27CD7F7E1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>
            <a:extLst>
              <a:ext uri="{FF2B5EF4-FFF2-40B4-BE49-F238E27FC236}">
                <a16:creationId xmlns:a16="http://schemas.microsoft.com/office/drawing/2014/main" id="{802CCFD3-D96D-6A01-CCBB-42EADDEC43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>
            <a:extLst>
              <a:ext uri="{FF2B5EF4-FFF2-40B4-BE49-F238E27FC236}">
                <a16:creationId xmlns:a16="http://schemas.microsoft.com/office/drawing/2014/main" id="{054667F5-CC64-A2AA-2B52-4E313194102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990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488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303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674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071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925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549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344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3cad80ecf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3cad80ecf6_0_55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g13cad80ecf6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8734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051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063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975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994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604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568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984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529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515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18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cad80ecf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cad80ecf6_0_135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13cad80ecf6_0_1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117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652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858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62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938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714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778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3401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127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3c11f1e19a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13c11f1e19a_0_426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g13c11f1e19a_0_4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9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cad80ecf6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13cad80ecf6_0_153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g13cad80ecf6_0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5147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cad80ecf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cad80ecf6_0_97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g13cad80ecf6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318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6532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cad80ec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cad80ecf6_0_128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g13cad80ecf6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615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3cad80ecf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87400" y="609600"/>
            <a:ext cx="5283200" cy="297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13cad80ecf6_0_79:notes"/>
          <p:cNvSpPr txBox="1">
            <a:spLocks noGrp="1"/>
          </p:cNvSpPr>
          <p:nvPr>
            <p:ph type="body" idx="1"/>
          </p:nvPr>
        </p:nvSpPr>
        <p:spPr>
          <a:xfrm>
            <a:off x="457200" y="3810000"/>
            <a:ext cx="5943600" cy="48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13cad80ecf6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125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-coverslide-people6">
  <p:cSld name="Cover Slide _4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p8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" name="Google Shape;102;p8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03" name="Google Shape;10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8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" name="Google Shape;105;p8"/>
          <p:cNvSpPr txBox="1">
            <a:spLocks noGrp="1"/>
          </p:cNvSpPr>
          <p:nvPr>
            <p:ph type="subTitle" idx="1"/>
          </p:nvPr>
        </p:nvSpPr>
        <p:spPr>
          <a:xfrm>
            <a:off x="1581175" y="3091788"/>
            <a:ext cx="82476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 Light"/>
              <a:buNone/>
              <a:defRPr sz="22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581175" y="2229450"/>
            <a:ext cx="88623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Inter Light"/>
              <a:buNone/>
              <a:defRPr sz="4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subTitle" idx="2"/>
          </p:nvPr>
        </p:nvSpPr>
        <p:spPr>
          <a:xfrm>
            <a:off x="1581175" y="4137050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Light"/>
              <a:buNone/>
              <a:defRPr sz="1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subTitle" idx="3"/>
          </p:nvPr>
        </p:nvSpPr>
        <p:spPr>
          <a:xfrm>
            <a:off x="1581175" y="5463471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Mono Medium"/>
              <a:buNone/>
              <a:defRPr sz="1800" i="0" u="none" strike="noStrike" cap="none"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-coverslide-location1">
  <p:cSld name="Cover Slide _4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9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9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16" name="Google Shape;11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9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" name="Google Shape;118;p9"/>
          <p:cNvSpPr txBox="1">
            <a:spLocks noGrp="1"/>
          </p:cNvSpPr>
          <p:nvPr>
            <p:ph type="subTitle" idx="1"/>
          </p:nvPr>
        </p:nvSpPr>
        <p:spPr>
          <a:xfrm>
            <a:off x="1581175" y="3091788"/>
            <a:ext cx="8247600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Inter Light"/>
              <a:buNone/>
              <a:defRPr sz="22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1581175" y="2229450"/>
            <a:ext cx="88623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Inter Light"/>
              <a:buNone/>
              <a:defRPr sz="4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2"/>
          </p:nvPr>
        </p:nvSpPr>
        <p:spPr>
          <a:xfrm>
            <a:off x="1581175" y="4137050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Inter Light"/>
              <a:buNone/>
              <a:defRPr sz="18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subTitle" idx="3"/>
          </p:nvPr>
        </p:nvSpPr>
        <p:spPr>
          <a:xfrm>
            <a:off x="1581175" y="5463471"/>
            <a:ext cx="8247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 Mono Medium"/>
              <a:buNone/>
              <a:defRPr sz="1800" i="0" u="none" strike="noStrike" cap="none"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2columncontent-image">
  <p:cSld name="Cover Slide _4_1_1_1_1_1_1_1_1_2_3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" name="Google Shape;176;p14"/>
          <p:cNvCxnSpPr/>
          <p:nvPr/>
        </p:nvCxnSpPr>
        <p:spPr>
          <a:xfrm>
            <a:off x="503475" y="1600200"/>
            <a:ext cx="122913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14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4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9" name="Google Shape;179;p14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0" name="Google Shape;180;p14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1" name="Google Shape;18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4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14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14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56586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85" name="Google Shape;185;p14"/>
          <p:cNvSpPr>
            <a:spLocks noGrp="1"/>
          </p:cNvSpPr>
          <p:nvPr>
            <p:ph type="pic" idx="2"/>
          </p:nvPr>
        </p:nvSpPr>
        <p:spPr>
          <a:xfrm>
            <a:off x="7730550" y="1878675"/>
            <a:ext cx="3261600" cy="3774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2columncontent-image-dark">
  <p:cSld name="Cover Slide _4_1_1_1_1_1_1_1_1_2_3_2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9" name="Google Shape;189;p15"/>
          <p:cNvCxnSpPr/>
          <p:nvPr/>
        </p:nvCxnSpPr>
        <p:spPr>
          <a:xfrm>
            <a:off x="575400" y="1600200"/>
            <a:ext cx="11695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5"/>
          <p:cNvSpPr>
            <a:spLocks noGrp="1"/>
          </p:cNvSpPr>
          <p:nvPr>
            <p:ph type="pic" idx="2"/>
          </p:nvPr>
        </p:nvSpPr>
        <p:spPr>
          <a:xfrm>
            <a:off x="7730550" y="1878675"/>
            <a:ext cx="3261600" cy="37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5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15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15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95" name="Google Shape;1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15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" name="Google Shape;197;p1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body" idx="1"/>
          </p:nvPr>
        </p:nvSpPr>
        <p:spPr>
          <a:xfrm>
            <a:off x="1284903" y="1878675"/>
            <a:ext cx="557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twocolumncontent2">
  <p:cSld name="Cover Slide _4_1_1_1_1_1_1_1_1_2_1"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4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7" name="Google Shape;297;p24"/>
          <p:cNvCxnSpPr/>
          <p:nvPr/>
        </p:nvCxnSpPr>
        <p:spPr>
          <a:xfrm rot="10800000" flipH="1">
            <a:off x="575400" y="1596300"/>
            <a:ext cx="11601600" cy="39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24"/>
          <p:cNvCxnSpPr/>
          <p:nvPr/>
        </p:nvCxnSpPr>
        <p:spPr>
          <a:xfrm>
            <a:off x="6096000" y="1596300"/>
            <a:ext cx="0" cy="5304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Google Shape;299;p24"/>
          <p:cNvSpPr txBox="1">
            <a:spLocks noGrp="1"/>
          </p:cNvSpPr>
          <p:nvPr>
            <p:ph type="body" idx="1"/>
          </p:nvPr>
        </p:nvSpPr>
        <p:spPr>
          <a:xfrm>
            <a:off x="12848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body" idx="2"/>
          </p:nvPr>
        </p:nvSpPr>
        <p:spPr>
          <a:xfrm>
            <a:off x="65531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01" name="Google Shape;301;p24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3" name="Google Shape;303;p24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4" name="Google Shape;304;p24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5" name="Google Shape;30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24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7" name="Google Shape;307;p24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-1columncontent">
  <p:cSld name="Cover Slide _4_1_1_1_1_1_1_1_1_2_1_1">
    <p:bg>
      <p:bgPr>
        <a:solidFill>
          <a:schemeClr val="l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0" name="Google Shape;310;p25"/>
          <p:cNvCxnSpPr/>
          <p:nvPr/>
        </p:nvCxnSpPr>
        <p:spPr>
          <a:xfrm rot="10800000" flipH="1">
            <a:off x="575400" y="1596300"/>
            <a:ext cx="11601600" cy="39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1" name="Google Shape;311;p25"/>
          <p:cNvCxnSpPr/>
          <p:nvPr/>
        </p:nvCxnSpPr>
        <p:spPr>
          <a:xfrm>
            <a:off x="11393800" y="-35350"/>
            <a:ext cx="0" cy="69063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25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5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p25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5" name="Google Shape;315;p25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16" name="Google Shape;31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25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5"/>
          <p:cNvSpPr txBox="1">
            <a:spLocks noGrp="1"/>
          </p:cNvSpPr>
          <p:nvPr>
            <p:ph type="body" idx="1"/>
          </p:nvPr>
        </p:nvSpPr>
        <p:spPr>
          <a:xfrm>
            <a:off x="1284901" y="1878675"/>
            <a:ext cx="9521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319" name="Google Shape;319;p2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-bigidea">
  <p:cSld name="Cover Slide _4_1_1_1_1_1_1_1_1_2_1_1_1_1">
    <p:bg>
      <p:bgPr>
        <a:solidFill>
          <a:schemeClr val="dk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1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1"/>
          <p:cNvSpPr txBox="1"/>
          <p:nvPr/>
        </p:nvSpPr>
        <p:spPr>
          <a:xfrm rot="-5400000" flipH="1">
            <a:off x="-497287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0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5" name="Google Shape;375;p3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Inter Light"/>
              <a:buNone/>
              <a:defRPr sz="44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6" name="Google Shape;376;p31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1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8" name="Google Shape;378;p31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9" name="Google Shape;379;p31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80" name="Google Shape;38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31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-agenda">
  <p:cSld name="Cover Slide _4_1_1_1_1_1_1_1_1_1_1_4">
    <p:bg>
      <p:bgPr>
        <a:solidFill>
          <a:schemeClr val="dk2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5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p35"/>
          <p:cNvCxnSpPr/>
          <p:nvPr/>
        </p:nvCxnSpPr>
        <p:spPr>
          <a:xfrm rot="10800000" flipH="1">
            <a:off x="575400" y="1596300"/>
            <a:ext cx="11601600" cy="3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9" name="Google Shape;429;p35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5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p35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2" name="Google Shape;432;p35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3" name="Google Shape;43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p35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5" name="Google Shape;435;p3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35"/>
          <p:cNvSpPr txBox="1">
            <a:spLocks noGrp="1"/>
          </p:cNvSpPr>
          <p:nvPr>
            <p:ph type="body" idx="1"/>
          </p:nvPr>
        </p:nvSpPr>
        <p:spPr>
          <a:xfrm>
            <a:off x="1284900" y="1878675"/>
            <a:ext cx="11919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○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lt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9pPr>
          </a:lstStyle>
          <a:p>
            <a:endParaRPr/>
          </a:p>
        </p:txBody>
      </p:sp>
      <p:sp>
        <p:nvSpPr>
          <p:cNvPr id="437" name="Google Shape;437;p35"/>
          <p:cNvSpPr txBox="1">
            <a:spLocks noGrp="1"/>
          </p:cNvSpPr>
          <p:nvPr>
            <p:ph type="body" idx="2"/>
          </p:nvPr>
        </p:nvSpPr>
        <p:spPr>
          <a:xfrm>
            <a:off x="2946599" y="1878675"/>
            <a:ext cx="389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cxnSp>
        <p:nvCxnSpPr>
          <p:cNvPr id="438" name="Google Shape;438;p35"/>
          <p:cNvCxnSpPr/>
          <p:nvPr/>
        </p:nvCxnSpPr>
        <p:spPr>
          <a:xfrm>
            <a:off x="11393800" y="-35350"/>
            <a:ext cx="0" cy="69063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-thankyou">
  <p:cSld name="Cover Slide _4_1_1_1_1_1_1_1_1_1_1_1">
    <p:bg>
      <p:bgPr>
        <a:solidFill>
          <a:schemeClr val="dk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7"/>
          <p:cNvSpPr txBox="1"/>
          <p:nvPr/>
        </p:nvSpPr>
        <p:spPr>
          <a:xfrm>
            <a:off x="147978" y="5956673"/>
            <a:ext cx="2793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7"/>
          <p:cNvSpPr txBox="1"/>
          <p:nvPr/>
        </p:nvSpPr>
        <p:spPr>
          <a:xfrm>
            <a:off x="611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7"/>
          <p:cNvSpPr txBox="1">
            <a:spLocks noGrp="1"/>
          </p:cNvSpPr>
          <p:nvPr>
            <p:ph type="title"/>
          </p:nvPr>
        </p:nvSpPr>
        <p:spPr>
          <a:xfrm>
            <a:off x="1886663" y="3583300"/>
            <a:ext cx="8862300" cy="6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Inter Light"/>
              <a:buNone/>
              <a:defRPr sz="3000" b="0" i="0" u="none" strike="noStrike" cap="none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5" name="Google Shape;455;p37"/>
          <p:cNvSpPr txBox="1">
            <a:spLocks noGrp="1"/>
          </p:cNvSpPr>
          <p:nvPr>
            <p:ph type="subTitle" idx="1"/>
          </p:nvPr>
        </p:nvSpPr>
        <p:spPr>
          <a:xfrm>
            <a:off x="4527875" y="4380050"/>
            <a:ext cx="3579900" cy="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"/>
              <a:buNone/>
              <a:defRPr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6" name="Google Shape;456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2936" y="2208950"/>
            <a:ext cx="1709775" cy="11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7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7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9" name="Google Shape;459;p37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0" name="Google Shape;460;p37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1" name="Google Shape;4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37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8151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/>
          <p:nvPr/>
        </p:nvSpPr>
        <p:spPr>
          <a:xfrm>
            <a:off x="180900" y="6334857"/>
            <a:ext cx="4533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2;p1"/>
          <p:cNvCxnSpPr/>
          <p:nvPr/>
        </p:nvCxnSpPr>
        <p:spPr>
          <a:xfrm>
            <a:off x="266851" y="6287668"/>
            <a:ext cx="2814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"/>
          <p:cNvSpPr txBox="1"/>
          <p:nvPr/>
        </p:nvSpPr>
        <p:spPr>
          <a:xfrm rot="-5400000" flipH="1">
            <a:off x="-377412" y="5198323"/>
            <a:ext cx="15699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"/>
              <a:buFont typeface="Arial"/>
              <a:buNone/>
            </a:pPr>
            <a:r>
              <a:rPr lang="en-US" sz="11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Private &amp; Confidential</a:t>
            </a:r>
            <a:endParaRPr sz="1100" b="0" i="0" u="none" strike="noStrike" cap="non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836" y="261000"/>
            <a:ext cx="601438" cy="39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oogle Shape;15;p1"/>
          <p:cNvCxnSpPr/>
          <p:nvPr/>
        </p:nvCxnSpPr>
        <p:spPr>
          <a:xfrm>
            <a:off x="407555" y="822262"/>
            <a:ext cx="8400" cy="36936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" name="Google Shape;16;p1"/>
          <p:cNvSpPr txBox="1">
            <a:spLocks noGrp="1"/>
          </p:cNvSpPr>
          <p:nvPr>
            <p:ph type="body" idx="1"/>
          </p:nvPr>
        </p:nvSpPr>
        <p:spPr>
          <a:xfrm>
            <a:off x="1284901" y="1878675"/>
            <a:ext cx="9521700" cy="3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body" idx="2"/>
          </p:nvPr>
        </p:nvSpPr>
        <p:spPr>
          <a:xfrm>
            <a:off x="1437300" y="3981825"/>
            <a:ext cx="9521700" cy="21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 Mono Medium"/>
              <a:buChar char="●"/>
              <a:defRPr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0" r:id="rId3"/>
    <p:sldLayoutId id="2147483661" r:id="rId4"/>
    <p:sldLayoutId id="2147483670" r:id="rId5"/>
    <p:sldLayoutId id="2147483671" r:id="rId6"/>
    <p:sldLayoutId id="2147483677" r:id="rId7"/>
    <p:sldLayoutId id="2147483681" r:id="rId8"/>
    <p:sldLayoutId id="214748368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2">
          <p15:clr>
            <a:srgbClr val="F26B43"/>
          </p15:clr>
        </p15:guide>
        <p15:guide id="19" pos="3264">
          <p15:clr>
            <a:srgbClr val="F26B43"/>
          </p15:clr>
        </p15:guide>
        <p15:guide id="20" pos="2976">
          <p15:clr>
            <a:srgbClr val="F26B43"/>
          </p15:clr>
        </p15:guide>
        <p15:guide id="21" pos="2688">
          <p15:clr>
            <a:srgbClr val="F26B43"/>
          </p15:clr>
        </p15:guide>
        <p15:guide id="22" pos="2400">
          <p15:clr>
            <a:srgbClr val="F26B43"/>
          </p15:clr>
        </p15:guide>
        <p15:guide id="23" pos="2112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8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8">
          <p15:clr>
            <a:srgbClr val="F26B43"/>
          </p15:clr>
        </p15:guide>
        <p15:guide id="31" pos="4416">
          <p15:clr>
            <a:srgbClr val="F26B43"/>
          </p15:clr>
        </p15:guide>
        <p15:guide id="32" pos="4704">
          <p15:clr>
            <a:srgbClr val="F26B43"/>
          </p15:clr>
        </p15:guide>
        <p15:guide id="33" pos="4993">
          <p15:clr>
            <a:srgbClr val="F26B43"/>
          </p15:clr>
        </p15:guide>
        <p15:guide id="34" pos="5280">
          <p15:clr>
            <a:srgbClr val="F26B43"/>
          </p15:clr>
        </p15:guide>
        <p15:guide id="35" pos="5568">
          <p15:clr>
            <a:srgbClr val="F26B43"/>
          </p15:clr>
        </p15:guide>
        <p15:guide id="36" pos="5857">
          <p15:clr>
            <a:srgbClr val="F26B43"/>
          </p15:clr>
        </p15:guide>
        <p15:guide id="37" pos="6145">
          <p15:clr>
            <a:srgbClr val="F26B43"/>
          </p15:clr>
        </p15:guide>
        <p15:guide id="38" pos="6433">
          <p15:clr>
            <a:srgbClr val="F26B43"/>
          </p15:clr>
        </p15:guide>
        <p15:guide id="39" pos="6721">
          <p15:clr>
            <a:srgbClr val="F26B43"/>
          </p15:clr>
        </p15:guide>
        <p15:guide id="40" pos="7009">
          <p15:clr>
            <a:srgbClr val="F26B43"/>
          </p15:clr>
        </p15:guide>
        <p15:guide id="41" pos="7297">
          <p15:clr>
            <a:srgbClr val="F26B43"/>
          </p15:clr>
        </p15:guide>
        <p15:guide id="42" pos="7680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2"/>
          <p:cNvSpPr txBox="1">
            <a:spLocks noGrp="1"/>
          </p:cNvSpPr>
          <p:nvPr>
            <p:ph type="subTitle" idx="1"/>
          </p:nvPr>
        </p:nvSpPr>
        <p:spPr>
          <a:xfrm>
            <a:off x="1581175" y="3091788"/>
            <a:ext cx="82476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VS-E106 overview</a:t>
            </a:r>
            <a:endParaRPr dirty="0"/>
          </a:p>
        </p:txBody>
      </p:sp>
      <p:sp>
        <p:nvSpPr>
          <p:cNvPr id="506" name="Google Shape;506;p42"/>
          <p:cNvSpPr txBox="1">
            <a:spLocks noGrp="1"/>
          </p:cNvSpPr>
          <p:nvPr>
            <p:ph type="title"/>
          </p:nvPr>
        </p:nvSpPr>
        <p:spPr>
          <a:xfrm>
            <a:off x="1581175" y="2229450"/>
            <a:ext cx="8862300" cy="8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VergeSense</a:t>
            </a:r>
            <a:r>
              <a:rPr lang="en-US" dirty="0"/>
              <a:t> Installation</a:t>
            </a:r>
            <a:endParaRPr dirty="0"/>
          </a:p>
        </p:txBody>
      </p:sp>
      <p:sp>
        <p:nvSpPr>
          <p:cNvPr id="507" name="Google Shape;507;p42"/>
          <p:cNvSpPr txBox="1">
            <a:spLocks noGrp="1"/>
          </p:cNvSpPr>
          <p:nvPr>
            <p:ph type="subTitle" idx="3"/>
          </p:nvPr>
        </p:nvSpPr>
        <p:spPr>
          <a:xfrm>
            <a:off x="1581175" y="5463471"/>
            <a:ext cx="82476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Roboto Mono Medium"/>
                <a:ea typeface="Roboto Mono Medium"/>
                <a:cs typeface="Roboto Mono Medium"/>
                <a:sym typeface="Roboto Mono Medium"/>
              </a:rPr>
              <a:t>V3.0 March 2025</a:t>
            </a:r>
            <a:endParaRPr dirty="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508" name="Google Shape;508;p42"/>
          <p:cNvSpPr txBox="1">
            <a:spLocks noGrp="1"/>
          </p:cNvSpPr>
          <p:nvPr>
            <p:ph type="subTitle" idx="2"/>
          </p:nvPr>
        </p:nvSpPr>
        <p:spPr>
          <a:xfrm>
            <a:off x="1581175" y="4137050"/>
            <a:ext cx="82476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David Whiley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457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581;g8707a06bb3_0_1121">
            <a:extLst>
              <a:ext uri="{FF2B5EF4-FFF2-40B4-BE49-F238E27FC236}">
                <a16:creationId xmlns:a16="http://schemas.microsoft.com/office/drawing/2014/main" id="{152C55FD-D722-AA64-7A03-7727EC6A30CC}"/>
              </a:ext>
            </a:extLst>
          </p:cNvPr>
          <p:cNvSpPr/>
          <p:nvPr/>
        </p:nvSpPr>
        <p:spPr>
          <a:xfrm>
            <a:off x="1282943" y="2477477"/>
            <a:ext cx="5328250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581;g8707a06bb3_0_1121">
            <a:extLst>
              <a:ext uri="{FF2B5EF4-FFF2-40B4-BE49-F238E27FC236}">
                <a16:creationId xmlns:a16="http://schemas.microsoft.com/office/drawing/2014/main" id="{8074C6C2-378C-7F07-2205-8CE5F0E541E9}"/>
              </a:ext>
            </a:extLst>
          </p:cNvPr>
          <p:cNvSpPr/>
          <p:nvPr/>
        </p:nvSpPr>
        <p:spPr>
          <a:xfrm>
            <a:off x="6255144" y="2475594"/>
            <a:ext cx="5250826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Process Overview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7" y="1848394"/>
            <a:ext cx="10256162" cy="2608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Team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endParaRPr lang="en-GB" dirty="0"/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B0DC8E7A-B4A5-B8A1-6D9B-4EEF37116481}"/>
              </a:ext>
            </a:extLst>
          </p:cNvPr>
          <p:cNvSpPr/>
          <p:nvPr/>
        </p:nvSpPr>
        <p:spPr>
          <a:xfrm>
            <a:off x="1282943" y="4745312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9FE3FE3B-19E5-E9D8-C460-B24F8CB85375}"/>
              </a:ext>
            </a:extLst>
          </p:cNvPr>
          <p:cNvSpPr txBox="1"/>
          <p:nvPr/>
        </p:nvSpPr>
        <p:spPr>
          <a:xfrm>
            <a:off x="1867989" y="4929897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Implementation Support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Remotely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 Onsite</a:t>
            </a:r>
            <a:endParaRPr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589;g8707a06bb3_0_1121">
            <a:extLst>
              <a:ext uri="{FF2B5EF4-FFF2-40B4-BE49-F238E27FC236}">
                <a16:creationId xmlns:a16="http://schemas.microsoft.com/office/drawing/2014/main" id="{372241DA-8CD7-3213-8DA1-2521DC62D61B}"/>
              </a:ext>
            </a:extLst>
          </p:cNvPr>
          <p:cNvSpPr txBox="1"/>
          <p:nvPr/>
        </p:nvSpPr>
        <p:spPr>
          <a:xfrm>
            <a:off x="1879853" y="2475594"/>
            <a:ext cx="3592137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Install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Sensors</a:t>
            </a:r>
            <a:endParaRPr lang="en-US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589;g8707a06bb3_0_1121">
            <a:extLst>
              <a:ext uri="{FF2B5EF4-FFF2-40B4-BE49-F238E27FC236}">
                <a16:creationId xmlns:a16="http://schemas.microsoft.com/office/drawing/2014/main" id="{026CA68A-5201-4555-B10F-A3F191F612AE}"/>
              </a:ext>
            </a:extLst>
          </p:cNvPr>
          <p:cNvSpPr txBox="1"/>
          <p:nvPr/>
        </p:nvSpPr>
        <p:spPr>
          <a:xfrm>
            <a:off x="7384834" y="2475594"/>
            <a:ext cx="353994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Confirm Connectivity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&amp; Coverage</a:t>
            </a:r>
          </a:p>
        </p:txBody>
      </p:sp>
    </p:spTree>
    <p:extLst>
      <p:ext uri="{BB962C8B-B14F-4D97-AF65-F5344CB8AC3E}">
        <p14:creationId xmlns:p14="http://schemas.microsoft.com/office/powerpoint/2010/main" val="31458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>
          <a:extLst>
            <a:ext uri="{FF2B5EF4-FFF2-40B4-BE49-F238E27FC236}">
              <a16:creationId xmlns:a16="http://schemas.microsoft.com/office/drawing/2014/main" id="{84BD5CF2-E0A2-B0D7-6EEF-FB3B093C1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>
            <a:extLst>
              <a:ext uri="{FF2B5EF4-FFF2-40B4-BE49-F238E27FC236}">
                <a16:creationId xmlns:a16="http://schemas.microsoft.com/office/drawing/2014/main" id="{3473361D-062F-DA3F-701B-83A9D3A911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Process Overview</a:t>
            </a:r>
            <a:endParaRPr dirty="0"/>
          </a:p>
        </p:txBody>
      </p:sp>
      <p:sp>
        <p:nvSpPr>
          <p:cNvPr id="728" name="Google Shape;728;p70">
            <a:extLst>
              <a:ext uri="{FF2B5EF4-FFF2-40B4-BE49-F238E27FC236}">
                <a16:creationId xmlns:a16="http://schemas.microsoft.com/office/drawing/2014/main" id="{B360B22B-CAB1-5688-F31D-689DC0EB36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387" y="1848394"/>
            <a:ext cx="10256162" cy="1580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r>
              <a:rPr lang="en-GB" dirty="0"/>
              <a:t> (Small installations)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2449E5C1-4E85-55D5-CB49-2A0D37EA164D}"/>
              </a:ext>
            </a:extLst>
          </p:cNvPr>
          <p:cNvSpPr/>
          <p:nvPr/>
        </p:nvSpPr>
        <p:spPr>
          <a:xfrm>
            <a:off x="1315600" y="2258878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1EC64A82-5DCB-F179-510E-D11D15F28253}"/>
              </a:ext>
            </a:extLst>
          </p:cNvPr>
          <p:cNvSpPr txBox="1"/>
          <p:nvPr/>
        </p:nvSpPr>
        <p:spPr>
          <a:xfrm>
            <a:off x="1900646" y="2443463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will review &amp; flag sensors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Reporting back to the installation team the </a:t>
            </a:r>
            <a:r>
              <a:rPr lang="en-US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SAME DAY 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adjustment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728;p70">
            <a:extLst>
              <a:ext uri="{FF2B5EF4-FFF2-40B4-BE49-F238E27FC236}">
                <a16:creationId xmlns:a16="http://schemas.microsoft.com/office/drawing/2014/main" id="{9E6AED5E-A891-AA36-146A-AF7CE58DD988}"/>
              </a:ext>
            </a:extLst>
          </p:cNvPr>
          <p:cNvSpPr txBox="1">
            <a:spLocks/>
          </p:cNvSpPr>
          <p:nvPr/>
        </p:nvSpPr>
        <p:spPr>
          <a:xfrm>
            <a:off x="1261387" y="3993805"/>
            <a:ext cx="10256162" cy="158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 algn="ctr">
              <a:buFont typeface="Inter"/>
              <a:buNone/>
            </a:pPr>
            <a:r>
              <a:rPr lang="en-GB" dirty="0" err="1"/>
              <a:t>VergeSense</a:t>
            </a:r>
            <a:r>
              <a:rPr lang="en-GB" dirty="0"/>
              <a:t> (Larger installations)</a:t>
            </a:r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  <a:p>
            <a:pPr marL="0" indent="0" algn="ctr">
              <a:buFont typeface="Inter"/>
              <a:buNone/>
            </a:pPr>
            <a:endParaRPr lang="en-GB" dirty="0"/>
          </a:p>
        </p:txBody>
      </p:sp>
      <p:sp>
        <p:nvSpPr>
          <p:cNvPr id="3" name="Google Shape;591;g8707a06bb3_0_1121">
            <a:extLst>
              <a:ext uri="{FF2B5EF4-FFF2-40B4-BE49-F238E27FC236}">
                <a16:creationId xmlns:a16="http://schemas.microsoft.com/office/drawing/2014/main" id="{A50EC448-48A9-4969-86A6-6A69E73D0B19}"/>
              </a:ext>
            </a:extLst>
          </p:cNvPr>
          <p:cNvSpPr/>
          <p:nvPr/>
        </p:nvSpPr>
        <p:spPr>
          <a:xfrm>
            <a:off x="1315600" y="4404289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99;g8707a06bb3_0_1121">
            <a:extLst>
              <a:ext uri="{FF2B5EF4-FFF2-40B4-BE49-F238E27FC236}">
                <a16:creationId xmlns:a16="http://schemas.microsoft.com/office/drawing/2014/main" id="{21DF6B68-00A5-8C28-B69C-FDE8E0693836}"/>
              </a:ext>
            </a:extLst>
          </p:cNvPr>
          <p:cNvSpPr txBox="1"/>
          <p:nvPr/>
        </p:nvSpPr>
        <p:spPr>
          <a:xfrm>
            <a:off x="1900646" y="4588874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8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will review &amp; flag sensors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12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Reporting back to the installation team a report for </a:t>
            </a:r>
            <a:r>
              <a:rPr lang="en-US" sz="12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 Back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remedial works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893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>
          <a:extLst>
            <a:ext uri="{FF2B5EF4-FFF2-40B4-BE49-F238E27FC236}">
              <a16:creationId xmlns:a16="http://schemas.microsoft.com/office/drawing/2014/main" id="{6D8DDC19-9181-8494-F551-2812C5579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g8707a06bb3_0_1121">
            <a:extLst>
              <a:ext uri="{FF2B5EF4-FFF2-40B4-BE49-F238E27FC236}">
                <a16:creationId xmlns:a16="http://schemas.microsoft.com/office/drawing/2014/main" id="{9593B748-6E06-E33C-94CB-2F4752F28441}"/>
              </a:ext>
            </a:extLst>
          </p:cNvPr>
          <p:cNvSpPr/>
          <p:nvPr/>
        </p:nvSpPr>
        <p:spPr>
          <a:xfrm>
            <a:off x="1282943" y="2479360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581;g8707a06bb3_0_1121">
            <a:extLst>
              <a:ext uri="{FF2B5EF4-FFF2-40B4-BE49-F238E27FC236}">
                <a16:creationId xmlns:a16="http://schemas.microsoft.com/office/drawing/2014/main" id="{9593980F-C355-7612-ACAC-5029C522BDD7}"/>
              </a:ext>
            </a:extLst>
          </p:cNvPr>
          <p:cNvSpPr/>
          <p:nvPr/>
        </p:nvSpPr>
        <p:spPr>
          <a:xfrm>
            <a:off x="4586492" y="2477477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581;g8707a06bb3_0_1121">
            <a:extLst>
              <a:ext uri="{FF2B5EF4-FFF2-40B4-BE49-F238E27FC236}">
                <a16:creationId xmlns:a16="http://schemas.microsoft.com/office/drawing/2014/main" id="{E2D8E6D3-EACD-811B-1462-4F5BFE69052F}"/>
              </a:ext>
            </a:extLst>
          </p:cNvPr>
          <p:cNvSpPr/>
          <p:nvPr/>
        </p:nvSpPr>
        <p:spPr>
          <a:xfrm>
            <a:off x="7878462" y="2475594"/>
            <a:ext cx="3627507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70">
            <a:extLst>
              <a:ext uri="{FF2B5EF4-FFF2-40B4-BE49-F238E27FC236}">
                <a16:creationId xmlns:a16="http://schemas.microsoft.com/office/drawing/2014/main" id="{67605AC6-7399-037C-4C6F-93A5E83B7A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Process Overview</a:t>
            </a:r>
            <a:endParaRPr dirty="0"/>
          </a:p>
        </p:txBody>
      </p:sp>
      <p:sp>
        <p:nvSpPr>
          <p:cNvPr id="728" name="Google Shape;728;p70">
            <a:extLst>
              <a:ext uri="{FF2B5EF4-FFF2-40B4-BE49-F238E27FC236}">
                <a16:creationId xmlns:a16="http://schemas.microsoft.com/office/drawing/2014/main" id="{3598E9FC-F047-0F76-59E3-0E8A338274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61387" y="1848394"/>
            <a:ext cx="10256162" cy="26085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Team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endParaRPr lang="en-GB" dirty="0"/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C45F7BDB-4D9D-33AF-8E2A-EACC8A17DF65}"/>
              </a:ext>
            </a:extLst>
          </p:cNvPr>
          <p:cNvSpPr/>
          <p:nvPr/>
        </p:nvSpPr>
        <p:spPr>
          <a:xfrm>
            <a:off x="1282943" y="4745312"/>
            <a:ext cx="10256162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5D148796-2549-CE31-B3E9-F5B3C926F595}"/>
              </a:ext>
            </a:extLst>
          </p:cNvPr>
          <p:cNvSpPr txBox="1"/>
          <p:nvPr/>
        </p:nvSpPr>
        <p:spPr>
          <a:xfrm>
            <a:off x="1867989" y="4929897"/>
            <a:ext cx="9056785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VergeSense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Implementation Support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Remotely </a:t>
            </a:r>
            <a:r>
              <a:rPr lang="en-US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 Onsite</a:t>
            </a:r>
            <a:endParaRPr sz="2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589;g8707a06bb3_0_1121">
            <a:extLst>
              <a:ext uri="{FF2B5EF4-FFF2-40B4-BE49-F238E27FC236}">
                <a16:creationId xmlns:a16="http://schemas.microsoft.com/office/drawing/2014/main" id="{92A5F102-204B-E965-1F02-3CCDBFBC7D70}"/>
              </a:ext>
            </a:extLst>
          </p:cNvPr>
          <p:cNvSpPr txBox="1"/>
          <p:nvPr/>
        </p:nvSpPr>
        <p:spPr>
          <a:xfrm>
            <a:off x="1867989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Review flagged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Sensors</a:t>
            </a:r>
          </a:p>
        </p:txBody>
      </p:sp>
      <p:sp>
        <p:nvSpPr>
          <p:cNvPr id="36" name="Google Shape;589;g8707a06bb3_0_1121">
            <a:extLst>
              <a:ext uri="{FF2B5EF4-FFF2-40B4-BE49-F238E27FC236}">
                <a16:creationId xmlns:a16="http://schemas.microsoft.com/office/drawing/2014/main" id="{0646E992-689F-E411-7F48-D4864FF1B01B}"/>
              </a:ext>
            </a:extLst>
          </p:cNvPr>
          <p:cNvSpPr txBox="1"/>
          <p:nvPr/>
        </p:nvSpPr>
        <p:spPr>
          <a:xfrm>
            <a:off x="5183403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Adjust Sensors &amp;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Clear flags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050" dirty="0">
                <a:latin typeface="Calibri"/>
                <a:ea typeface="Calibri"/>
                <a:cs typeface="Calibri"/>
                <a:sym typeface="Calibri"/>
              </a:rPr>
              <a:t>(Adding notes if required)</a:t>
            </a:r>
            <a:endParaRPr lang="en-US" sz="1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589;g8707a06bb3_0_1121">
            <a:extLst>
              <a:ext uri="{FF2B5EF4-FFF2-40B4-BE49-F238E27FC236}">
                <a16:creationId xmlns:a16="http://schemas.microsoft.com/office/drawing/2014/main" id="{46738259-0716-C52C-931A-355A8F17D08F}"/>
              </a:ext>
            </a:extLst>
          </p:cNvPr>
          <p:cNvSpPr txBox="1"/>
          <p:nvPr/>
        </p:nvSpPr>
        <p:spPr>
          <a:xfrm>
            <a:off x="8479224" y="2475594"/>
            <a:ext cx="2445550" cy="1122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lang="en-US"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Confirm Connectivity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dirty="0">
                <a:latin typeface="Calibri"/>
                <a:ea typeface="Calibri"/>
                <a:cs typeface="Calibri"/>
                <a:sym typeface="Calibri"/>
              </a:rPr>
              <a:t>&amp; Coverage</a:t>
            </a:r>
          </a:p>
        </p:txBody>
      </p:sp>
    </p:spTree>
    <p:extLst>
      <p:ext uri="{BB962C8B-B14F-4D97-AF65-F5344CB8AC3E}">
        <p14:creationId xmlns:p14="http://schemas.microsoft.com/office/powerpoint/2010/main" val="39616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3"/>
          <p:cNvSpPr txBox="1">
            <a:spLocks noGrp="1"/>
          </p:cNvSpPr>
          <p:nvPr>
            <p:ph type="body" idx="2"/>
          </p:nvPr>
        </p:nvSpPr>
        <p:spPr>
          <a:xfrm>
            <a:off x="65531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Physical installation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285750" indent="-285750"/>
            <a:r>
              <a:rPr lang="en-US" dirty="0"/>
              <a:t>Run cabling for sensor. Leave some slack for adjustments of sensor location if needed.</a:t>
            </a:r>
            <a:endParaRPr lang="en-US" dirty="0">
              <a:sym typeface="Arial"/>
            </a:endParaRP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0" indent="0">
              <a:buNone/>
            </a:pPr>
            <a:r>
              <a:rPr lang="en-US" b="1" dirty="0">
                <a:sym typeface="Arial"/>
              </a:rPr>
              <a:t>Use </a:t>
            </a:r>
            <a:r>
              <a:rPr lang="en-US" b="1" dirty="0" err="1">
                <a:sym typeface="Arial"/>
              </a:rPr>
              <a:t>VergeSense</a:t>
            </a:r>
            <a:r>
              <a:rPr lang="en-US" b="1" dirty="0">
                <a:sym typeface="Arial"/>
              </a:rPr>
              <a:t> Installer tool</a:t>
            </a:r>
          </a:p>
          <a:p>
            <a:pPr marL="0" indent="0">
              <a:buNone/>
            </a:pPr>
            <a:r>
              <a:rPr lang="en-US" dirty="0">
                <a:sym typeface="Arial"/>
              </a:rPr>
              <a:t> </a:t>
            </a:r>
          </a:p>
          <a:p>
            <a:pPr marL="285750" indent="-285750"/>
            <a:r>
              <a:rPr lang="en-US" dirty="0">
                <a:sym typeface="Arial"/>
              </a:rPr>
              <a:t>To check the location of where the sensor is to be installed.</a:t>
            </a:r>
          </a:p>
        </p:txBody>
      </p:sp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order - #1</a:t>
            </a:r>
            <a:endParaRPr dirty="0"/>
          </a:p>
        </p:txBody>
      </p:sp>
      <p:pic>
        <p:nvPicPr>
          <p:cNvPr id="5" name="Picture 4" descr="A yellow cable with a plug&#10;&#10;Description automatically generated">
            <a:extLst>
              <a:ext uri="{FF2B5EF4-FFF2-40B4-BE49-F238E27FC236}">
                <a16:creationId xmlns:a16="http://schemas.microsoft.com/office/drawing/2014/main" id="{A8388508-27E4-9C31-EF13-16FBC1260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2" y="2220181"/>
            <a:ext cx="4419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96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order - #2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53199" y="1878675"/>
            <a:ext cx="4493742" cy="32421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Physical installation of sensors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285750" indent="-285750"/>
            <a:r>
              <a:rPr lang="en-US" dirty="0">
                <a:sym typeface="Arial"/>
              </a:rPr>
              <a:t>Install sensor as per the Installer tool floor plan</a:t>
            </a:r>
          </a:p>
          <a:p>
            <a:pPr marL="285750" indent="-285750"/>
            <a:r>
              <a:rPr lang="en-US" dirty="0">
                <a:sym typeface="Arial"/>
              </a:rPr>
              <a:t>Install in the orientation shown (Arrow)</a:t>
            </a:r>
          </a:p>
          <a:p>
            <a:pPr marL="285750" indent="-285750"/>
            <a:r>
              <a:rPr lang="en-US" dirty="0">
                <a:sym typeface="Arial"/>
              </a:rPr>
              <a:t>Power on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0" indent="0">
              <a:buNone/>
            </a:pPr>
            <a:r>
              <a:rPr lang="en-US" b="1" dirty="0">
                <a:sym typeface="Arial"/>
              </a:rPr>
              <a:t>Use </a:t>
            </a:r>
            <a:r>
              <a:rPr lang="en-US" b="1" dirty="0" err="1">
                <a:sym typeface="Arial"/>
              </a:rPr>
              <a:t>VergeSense</a:t>
            </a:r>
            <a:r>
              <a:rPr lang="en-US" b="1" dirty="0">
                <a:sym typeface="Arial"/>
              </a:rPr>
              <a:t> Installer tool to:</a:t>
            </a:r>
          </a:p>
          <a:p>
            <a:pPr marL="0" indent="0">
              <a:buNone/>
            </a:pPr>
            <a:r>
              <a:rPr lang="en-US" dirty="0">
                <a:sym typeface="Arial"/>
              </a:rPr>
              <a:t> </a:t>
            </a:r>
          </a:p>
          <a:p>
            <a:pPr marL="285750" indent="-285750"/>
            <a:r>
              <a:rPr lang="en-US" dirty="0">
                <a:sym typeface="Arial"/>
              </a:rPr>
              <a:t>Enter ID of sensor</a:t>
            </a:r>
          </a:p>
          <a:p>
            <a:pPr marL="285750" indent="-285750"/>
            <a:r>
              <a:rPr lang="en-US" dirty="0">
                <a:sym typeface="Arial"/>
              </a:rPr>
              <a:t>Check Connectivity</a:t>
            </a:r>
          </a:p>
          <a:p>
            <a:pPr marL="285750" indent="-285750"/>
            <a:r>
              <a:rPr lang="en-US" dirty="0">
                <a:sym typeface="Arial"/>
              </a:rPr>
              <a:t>Confirm coverage</a:t>
            </a:r>
          </a:p>
          <a:p>
            <a:pPr marL="285750" indent="-285750"/>
            <a:r>
              <a:rPr lang="en-US" dirty="0">
                <a:sym typeface="Arial"/>
              </a:rPr>
              <a:t>Publish sensor</a:t>
            </a:r>
          </a:p>
          <a:p>
            <a:endParaRPr lang="en-US" dirty="0"/>
          </a:p>
        </p:txBody>
      </p:sp>
      <p:pic>
        <p:nvPicPr>
          <p:cNvPr id="2" name="Google Shape;289;gd657d0f65b_0_142" descr="A close up of a speaker&#10;&#10;Description automatically generated">
            <a:extLst>
              <a:ext uri="{FF2B5EF4-FFF2-40B4-BE49-F238E27FC236}">
                <a16:creationId xmlns:a16="http://schemas.microsoft.com/office/drawing/2014/main" id="{229EDF2A-D208-BA54-3E83-7F6C12A65B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374" t="1116" r="33267" b="8858"/>
          <a:stretch/>
        </p:blipFill>
        <p:spPr>
          <a:xfrm>
            <a:off x="1886978" y="2323644"/>
            <a:ext cx="2915877" cy="314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280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order - #3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Check connectivity</a:t>
            </a:r>
            <a:endParaRPr lang="en-US" b="1" dirty="0"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Navigate to the System Health Page</a:t>
            </a:r>
          </a:p>
          <a:p>
            <a:pPr marL="285750" indent="-285750"/>
            <a:r>
              <a:rPr lang="en-US" dirty="0">
                <a:sym typeface="Arial"/>
              </a:rPr>
              <a:t>Review status of all Sensors</a:t>
            </a:r>
          </a:p>
          <a:p>
            <a:pPr marL="285750" indent="-285750"/>
            <a:r>
              <a:rPr lang="en-US" dirty="0">
                <a:sym typeface="Arial"/>
              </a:rPr>
              <a:t>Troubleshoot if needed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4674E-3645-BFC7-4AD2-B9D0008D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005" y="2090056"/>
            <a:ext cx="4335425" cy="42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47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Steps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072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5135508" cy="3607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Locate where the sensor needs to be installed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Open the installer tool</a:t>
            </a:r>
          </a:p>
          <a:p>
            <a:pPr marL="0" indent="0">
              <a:buNone/>
            </a:pPr>
            <a:r>
              <a:rPr lang="en-GB" dirty="0"/>
              <a:t>Select the floor of installation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 the second step, you are presented with all the sensor icons of where they are to be installed (grey)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2DFAE-869E-7CA3-419F-2E2CAAEA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04" y="2075689"/>
            <a:ext cx="5324024" cy="360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8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10337128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Orientation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Position the sensor to match the orientation indicated on the installation map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5CE22CD-3406-22A5-5305-8DEB667B0506}"/>
              </a:ext>
            </a:extLst>
          </p:cNvPr>
          <p:cNvGrpSpPr/>
          <p:nvPr/>
        </p:nvGrpSpPr>
        <p:grpSpPr>
          <a:xfrm>
            <a:off x="1451014" y="2851676"/>
            <a:ext cx="9289971" cy="3591458"/>
            <a:chOff x="2822050" y="5518675"/>
            <a:chExt cx="18687900" cy="7171950"/>
          </a:xfrm>
        </p:grpSpPr>
        <p:pic>
          <p:nvPicPr>
            <p:cNvPr id="30" name="Google Shape;340;g77d6551478_0_142">
              <a:extLst>
                <a:ext uri="{FF2B5EF4-FFF2-40B4-BE49-F238E27FC236}">
                  <a16:creationId xmlns:a16="http://schemas.microsoft.com/office/drawing/2014/main" id="{33B2D9C1-E8AD-3E43-9932-E273D020E0C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75075" y="5518675"/>
              <a:ext cx="18633850" cy="7171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341;g77d6551478_0_142">
              <a:extLst>
                <a:ext uri="{FF2B5EF4-FFF2-40B4-BE49-F238E27FC236}">
                  <a16:creationId xmlns:a16="http://schemas.microsoft.com/office/drawing/2014/main" id="{48B67CA8-7771-3800-35A7-F2BFD7394737}"/>
                </a:ext>
              </a:extLst>
            </p:cNvPr>
            <p:cNvSpPr/>
            <p:nvPr/>
          </p:nvSpPr>
          <p:spPr>
            <a:xfrm>
              <a:off x="13150850" y="9859400"/>
              <a:ext cx="3091200" cy="2831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2;g77d6551478_0_142">
              <a:extLst>
                <a:ext uri="{FF2B5EF4-FFF2-40B4-BE49-F238E27FC236}">
                  <a16:creationId xmlns:a16="http://schemas.microsoft.com/office/drawing/2014/main" id="{918D53DA-3A69-869F-4532-9E1F0FC5AE2D}"/>
                </a:ext>
              </a:extLst>
            </p:cNvPr>
            <p:cNvSpPr/>
            <p:nvPr/>
          </p:nvSpPr>
          <p:spPr>
            <a:xfrm>
              <a:off x="13261750" y="6791200"/>
              <a:ext cx="3091200" cy="284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3" name="Google Shape;343;g77d6551478_0_142">
              <a:extLst>
                <a:ext uri="{FF2B5EF4-FFF2-40B4-BE49-F238E27FC236}">
                  <a16:creationId xmlns:a16="http://schemas.microsoft.com/office/drawing/2014/main" id="{861B1F2F-7691-27F3-6ACC-01955461E98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4614" r="8099"/>
            <a:stretch/>
          </p:blipFill>
          <p:spPr>
            <a:xfrm rot="-5566833">
              <a:off x="13301509" y="9708551"/>
              <a:ext cx="2706934" cy="288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4;g77d6551478_0_142">
              <a:extLst>
                <a:ext uri="{FF2B5EF4-FFF2-40B4-BE49-F238E27FC236}">
                  <a16:creationId xmlns:a16="http://schemas.microsoft.com/office/drawing/2014/main" id="{18DF2884-373B-2C42-434B-E23A5D3387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2739400" y="6791200"/>
              <a:ext cx="3502650" cy="2880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345;g77d6551478_0_142">
              <a:extLst>
                <a:ext uri="{FF2B5EF4-FFF2-40B4-BE49-F238E27FC236}">
                  <a16:creationId xmlns:a16="http://schemas.microsoft.com/office/drawing/2014/main" id="{B18C8045-0AE3-CABB-CB40-391A5537ABBD}"/>
                </a:ext>
              </a:extLst>
            </p:cNvPr>
            <p:cNvGrpSpPr/>
            <p:nvPr/>
          </p:nvGrpSpPr>
          <p:grpSpPr>
            <a:xfrm>
              <a:off x="17896844" y="6794408"/>
              <a:ext cx="2839027" cy="2773382"/>
              <a:chOff x="17896300" y="6858325"/>
              <a:chExt cx="2773300" cy="2709175"/>
            </a:xfrm>
          </p:grpSpPr>
          <p:pic>
            <p:nvPicPr>
              <p:cNvPr id="36" name="Google Shape;346;g77d6551478_0_142">
                <a:extLst>
                  <a:ext uri="{FF2B5EF4-FFF2-40B4-BE49-F238E27FC236}">
                    <a16:creationId xmlns:a16="http://schemas.microsoft.com/office/drawing/2014/main" id="{6A05C620-0060-1CDD-69E4-FD31D7340C44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0800000">
                <a:off x="17896300" y="6858325"/>
                <a:ext cx="2773300" cy="270917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7" name="Google Shape;347;g77d6551478_0_142">
                <a:extLst>
                  <a:ext uri="{FF2B5EF4-FFF2-40B4-BE49-F238E27FC236}">
                    <a16:creationId xmlns:a16="http://schemas.microsoft.com/office/drawing/2014/main" id="{8448AC32-4B36-CEAC-77A9-214F9E89A69A}"/>
                  </a:ext>
                </a:extLst>
              </p:cNvPr>
              <p:cNvCxnSpPr/>
              <p:nvPr/>
            </p:nvCxnSpPr>
            <p:spPr>
              <a:xfrm rot="10800000" flipH="1">
                <a:off x="18252225" y="8205700"/>
                <a:ext cx="1881600" cy="144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7A48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38" name="Google Shape;348;g77d6551478_0_142">
              <a:extLst>
                <a:ext uri="{FF2B5EF4-FFF2-40B4-BE49-F238E27FC236}">
                  <a16:creationId xmlns:a16="http://schemas.microsoft.com/office/drawing/2014/main" id="{8C70CEFD-3157-21E5-71C0-57408441ACBC}"/>
                </a:ext>
              </a:extLst>
            </p:cNvPr>
            <p:cNvGrpSpPr/>
            <p:nvPr/>
          </p:nvGrpSpPr>
          <p:grpSpPr>
            <a:xfrm rot="5400000">
              <a:off x="17896300" y="9920363"/>
              <a:ext cx="2773300" cy="2709175"/>
              <a:chOff x="17896300" y="6858325"/>
              <a:chExt cx="2773300" cy="2709175"/>
            </a:xfrm>
          </p:grpSpPr>
          <p:pic>
            <p:nvPicPr>
              <p:cNvPr id="39" name="Google Shape;349;g77d6551478_0_142">
                <a:extLst>
                  <a:ext uri="{FF2B5EF4-FFF2-40B4-BE49-F238E27FC236}">
                    <a16:creationId xmlns:a16="http://schemas.microsoft.com/office/drawing/2014/main" id="{1FAE6477-1DFD-8722-7EE9-FA9E0E3B9FD2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 rot="10800000">
                <a:off x="17896300" y="6858325"/>
                <a:ext cx="2773300" cy="270917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0" name="Google Shape;350;g77d6551478_0_142">
                <a:extLst>
                  <a:ext uri="{FF2B5EF4-FFF2-40B4-BE49-F238E27FC236}">
                    <a16:creationId xmlns:a16="http://schemas.microsoft.com/office/drawing/2014/main" id="{D58E33C8-CB55-037B-3A68-5C41A97B240A}"/>
                  </a:ext>
                </a:extLst>
              </p:cNvPr>
              <p:cNvCxnSpPr/>
              <p:nvPr/>
            </p:nvCxnSpPr>
            <p:spPr>
              <a:xfrm rot="10800000" flipH="1">
                <a:off x="18252225" y="8205700"/>
                <a:ext cx="1881600" cy="1440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7A48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cxnSp>
          <p:nvCxnSpPr>
            <p:cNvPr id="41" name="Google Shape;351;g77d6551478_0_142">
              <a:extLst>
                <a:ext uri="{FF2B5EF4-FFF2-40B4-BE49-F238E27FC236}">
                  <a16:creationId xmlns:a16="http://schemas.microsoft.com/office/drawing/2014/main" id="{142AE489-4862-0061-77C5-0FDBE96BE48B}"/>
                </a:ext>
              </a:extLst>
            </p:cNvPr>
            <p:cNvCxnSpPr/>
            <p:nvPr/>
          </p:nvCxnSpPr>
          <p:spPr>
            <a:xfrm rot="10800000">
              <a:off x="2822050" y="12647175"/>
              <a:ext cx="18687900" cy="39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6854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68D51C-34E5-2BD7-C745-51FD8DF134B9}"/>
              </a:ext>
            </a:extLst>
          </p:cNvPr>
          <p:cNvSpPr/>
          <p:nvPr/>
        </p:nvSpPr>
        <p:spPr>
          <a:xfrm>
            <a:off x="906449" y="1701580"/>
            <a:ext cx="11179534" cy="50729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195724" y="1878675"/>
            <a:ext cx="10426300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                                Mounted </a:t>
            </a:r>
            <a:r>
              <a:rPr lang="en-GB" b="1" dirty="0" err="1"/>
              <a:t>installtion</a:t>
            </a:r>
            <a:r>
              <a:rPr lang="en-GB" b="1" dirty="0"/>
              <a:t>				Threaded rod/conduit installation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Google Shape;358;g86464a997d_0_8">
            <a:extLst>
              <a:ext uri="{FF2B5EF4-FFF2-40B4-BE49-F238E27FC236}">
                <a16:creationId xmlns:a16="http://schemas.microsoft.com/office/drawing/2014/main" id="{9C953BDB-0C4D-6EF1-3C73-093D89C1F9E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557" y="2162754"/>
            <a:ext cx="3075110" cy="419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59;g86464a997d_0_8">
            <a:extLst>
              <a:ext uri="{FF2B5EF4-FFF2-40B4-BE49-F238E27FC236}">
                <a16:creationId xmlns:a16="http://schemas.microsoft.com/office/drawing/2014/main" id="{7E43154E-5491-F414-256E-B3645BAA092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05962" y="2823687"/>
            <a:ext cx="3217726" cy="3535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82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2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596" name="Google Shape;596;p52"/>
          <p:cNvSpPr txBox="1">
            <a:spLocks noGrp="1"/>
          </p:cNvSpPr>
          <p:nvPr>
            <p:ph type="body" idx="1"/>
          </p:nvPr>
        </p:nvSpPr>
        <p:spPr>
          <a:xfrm>
            <a:off x="1284900" y="1878675"/>
            <a:ext cx="11919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07</a:t>
            </a:r>
            <a:endParaRPr dirty="0"/>
          </a:p>
        </p:txBody>
      </p:sp>
      <p:sp>
        <p:nvSpPr>
          <p:cNvPr id="597" name="Google Shape;597;p52"/>
          <p:cNvSpPr txBox="1">
            <a:spLocks noGrp="1"/>
          </p:cNvSpPr>
          <p:nvPr>
            <p:ph type="body" idx="2"/>
          </p:nvPr>
        </p:nvSpPr>
        <p:spPr>
          <a:xfrm>
            <a:off x="2946599" y="1878675"/>
            <a:ext cx="389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Introduction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Hardware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Installer tool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Process Overview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Installation Steps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Team Structure and Deployment Timeline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Q&amp;A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480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Physical installation of sensors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285750" indent="-285750"/>
            <a:r>
              <a:rPr lang="en-US" dirty="0">
                <a:sym typeface="Arial"/>
              </a:rPr>
              <a:t>Power the sensor by inserting the POE cable into sensor.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The sensor will automatically power on.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When first booting up, the sensor will cycle - Red, Green, Blue (0.5s each color) 3 times</a:t>
            </a:r>
          </a:p>
          <a:p>
            <a:pPr marL="0" indent="0">
              <a:buNone/>
            </a:pPr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Note: there is no OFF position. Remove batteries to power off.</a:t>
            </a:r>
          </a:p>
          <a:p>
            <a:pPr marL="285750" indent="-285750"/>
            <a:endParaRPr lang="en-US" dirty="0">
              <a:sym typeface="Arial"/>
            </a:endParaRPr>
          </a:p>
          <a:p>
            <a:pPr marL="285750" indent="-285750"/>
            <a:r>
              <a:rPr lang="en-US" dirty="0">
                <a:sym typeface="Arial"/>
              </a:rPr>
              <a:t>Sensor ID is on the side</a:t>
            </a:r>
          </a:p>
          <a:p>
            <a:endParaRPr lang="en-US" dirty="0"/>
          </a:p>
        </p:txBody>
      </p:sp>
      <p:pic>
        <p:nvPicPr>
          <p:cNvPr id="3" name="Google Shape;289;gd657d0f65b_0_142" descr="A close up of a speaker&#10;&#10;Description automatically generated">
            <a:extLst>
              <a:ext uri="{FF2B5EF4-FFF2-40B4-BE49-F238E27FC236}">
                <a16:creationId xmlns:a16="http://schemas.microsoft.com/office/drawing/2014/main" id="{1903F822-579B-406A-C954-5141A60688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374" t="1116" r="33267" b="8858"/>
          <a:stretch/>
        </p:blipFill>
        <p:spPr>
          <a:xfrm>
            <a:off x="1728811" y="2463043"/>
            <a:ext cx="2915877" cy="314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56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68D51C-34E5-2BD7-C745-51FD8DF134B9}"/>
              </a:ext>
            </a:extLst>
          </p:cNvPr>
          <p:cNvSpPr/>
          <p:nvPr/>
        </p:nvSpPr>
        <p:spPr>
          <a:xfrm>
            <a:off x="906449" y="1701580"/>
            <a:ext cx="11179534" cy="50729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LED Patterns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9E528-242F-83D4-6127-D4A4AC67A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34" y="1994211"/>
            <a:ext cx="5676185" cy="4298811"/>
          </a:xfrm>
          <a:prstGeom prst="rect">
            <a:avLst/>
          </a:prstGeom>
        </p:spPr>
      </p:pic>
      <p:pic>
        <p:nvPicPr>
          <p:cNvPr id="6" name="Google Shape;289;gd657d0f65b_0_142" descr="A close up of a speaker&#10;&#10;Description automatically generated">
            <a:extLst>
              <a:ext uri="{FF2B5EF4-FFF2-40B4-BE49-F238E27FC236}">
                <a16:creationId xmlns:a16="http://schemas.microsoft.com/office/drawing/2014/main" id="{AE7C5D31-1CE2-E1D0-9E72-0314DFE9106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374" t="1116" r="33267" b="8858"/>
          <a:stretch/>
        </p:blipFill>
        <p:spPr>
          <a:xfrm>
            <a:off x="8163362" y="2502799"/>
            <a:ext cx="2915877" cy="314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953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5"/>
            <a:ext cx="10337128" cy="1038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Enter the sensor ID into the installer tool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Screen Recording 2024-04-09 at 17.20.06.mov">
            <a:hlinkClick r:id="" action="ppaction://media"/>
            <a:extLst>
              <a:ext uri="{FF2B5EF4-FFF2-40B4-BE49-F238E27FC236}">
                <a16:creationId xmlns:a16="http://schemas.microsoft.com/office/drawing/2014/main" id="{86855EEA-8597-5DB8-4A60-8439F3B21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1222" y="2284292"/>
            <a:ext cx="6349556" cy="44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2647024" cy="450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Confirming coverage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It may a few minutes after first connecting for the sensor debug image to update.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New images can be requested through the “Get Sensor View” button.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Debug file will also depend on how many sensors are already online in the mesh. The more are online, the faster they will connect.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BD37F-6197-14E3-F05D-16A90D67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83" y="1932709"/>
            <a:ext cx="7772400" cy="43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67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84896" y="1878674"/>
            <a:ext cx="2647024" cy="45046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Confirming coverage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285750" indent="-285750"/>
            <a:r>
              <a:rPr lang="en-GB" dirty="0"/>
              <a:t>View coverage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Accept coverage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Publish sensor. </a:t>
            </a:r>
          </a:p>
          <a:p>
            <a:pPr marL="285750" indent="-285750"/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If coverage is not acceptable: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85750" indent="-285750"/>
            <a:r>
              <a:rPr lang="en-GB" dirty="0"/>
              <a:t>Adjust sensor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Request new image</a:t>
            </a:r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Accept/Publish sensor</a:t>
            </a:r>
          </a:p>
          <a:p>
            <a:pPr marL="0" indent="0"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Screen Recording 2024-04-09 at 17.27.47.mov">
            <a:hlinkClick r:id="" action="ppaction://media"/>
            <a:extLst>
              <a:ext uri="{FF2B5EF4-FFF2-40B4-BE49-F238E27FC236}">
                <a16:creationId xmlns:a16="http://schemas.microsoft.com/office/drawing/2014/main" id="{1D4C3292-AF36-C9C6-3139-7A5BED18F1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2475" y="1656151"/>
            <a:ext cx="7767804" cy="48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- Tips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53199" y="1878674"/>
            <a:ext cx="4205100" cy="422037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Best Practice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Do not block sensor with your hand or body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You can power cycle by holding the removing and re-inserting the POE cable.</a:t>
            </a:r>
          </a:p>
          <a:p>
            <a:endParaRPr lang="en-US" dirty="0"/>
          </a:p>
          <a:p>
            <a:r>
              <a:rPr lang="en-US" dirty="0"/>
              <a:t>You can also request a new debug image from the installer tool by clicking the button </a:t>
            </a:r>
            <a:r>
              <a:rPr lang="en-US" i="1" dirty="0"/>
              <a:t>Get sensor view</a:t>
            </a:r>
          </a:p>
        </p:txBody>
      </p:sp>
      <p:pic>
        <p:nvPicPr>
          <p:cNvPr id="2" name="Google Shape;289;gd657d0f65b_0_142" descr="A close up of a speaker&#10;&#10;Description automatically generated">
            <a:extLst>
              <a:ext uri="{FF2B5EF4-FFF2-40B4-BE49-F238E27FC236}">
                <a16:creationId xmlns:a16="http://schemas.microsoft.com/office/drawing/2014/main" id="{4E53F3C9-EBFE-B37C-E8FD-223B86FD8E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374" t="1116" r="33267" b="8858"/>
          <a:stretch/>
        </p:blipFill>
        <p:spPr>
          <a:xfrm>
            <a:off x="1651243" y="2417536"/>
            <a:ext cx="2915877" cy="314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09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common mistakes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2714B-3D85-BAFD-E871-7FCAB63B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012" y="2327819"/>
            <a:ext cx="3944150" cy="3373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4F925-D55D-8805-CDBE-51934091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794" y="1914107"/>
            <a:ext cx="4609353" cy="420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43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common mistakes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CF2FC8-72B3-4B42-5F7E-F15B54CA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111" y="2515971"/>
            <a:ext cx="3022600" cy="299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07687-A3C8-BC20-EBB5-0BE9AA5D9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291" y="2515971"/>
            <a:ext cx="3356312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3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common mistakes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6FDE4-AE68-BB75-AA35-3E0C78CDA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4310" y="2515971"/>
            <a:ext cx="3073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5F42E2-EC65-21C4-9C64-F68454016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292" y="2515971"/>
            <a:ext cx="331735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96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As-Built Matrix</a:t>
            </a:r>
            <a:endParaRPr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51D57-F920-8AAF-6740-A8F050F8962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553199" y="1878674"/>
            <a:ext cx="4205100" cy="4220373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Best Practice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Site</a:t>
            </a:r>
          </a:p>
          <a:p>
            <a:r>
              <a:rPr lang="en-US" dirty="0"/>
              <a:t>Floor</a:t>
            </a:r>
          </a:p>
          <a:p>
            <a:r>
              <a:rPr lang="en-US" dirty="0"/>
              <a:t>Space Name</a:t>
            </a:r>
          </a:p>
          <a:p>
            <a:r>
              <a:rPr lang="en-US" dirty="0"/>
              <a:t>Sensor Name (if applicable)</a:t>
            </a:r>
          </a:p>
          <a:p>
            <a:r>
              <a:rPr lang="en-US" dirty="0"/>
              <a:t>Switch</a:t>
            </a:r>
          </a:p>
          <a:p>
            <a:r>
              <a:rPr lang="en-US" dirty="0"/>
              <a:t>Port</a:t>
            </a:r>
          </a:p>
          <a:p>
            <a:r>
              <a:rPr lang="en-US" dirty="0"/>
              <a:t>Cable ID</a:t>
            </a:r>
          </a:p>
          <a:p>
            <a:r>
              <a:rPr lang="en-US" dirty="0" err="1"/>
              <a:t>VerseSense</a:t>
            </a:r>
            <a:r>
              <a:rPr lang="en-US" dirty="0"/>
              <a:t> Sensor ID</a:t>
            </a:r>
          </a:p>
        </p:txBody>
      </p:sp>
      <p:pic>
        <p:nvPicPr>
          <p:cNvPr id="3" name="Google Shape;478;g8c385407d9_0_2">
            <a:extLst>
              <a:ext uri="{FF2B5EF4-FFF2-40B4-BE49-F238E27FC236}">
                <a16:creationId xmlns:a16="http://schemas.microsoft.com/office/drawing/2014/main" id="{2FF6370E-258E-E492-D6B9-93F70A983F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039" y="2072651"/>
            <a:ext cx="4499763" cy="3501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971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with a beard smiling&#10;&#10;Description automatically generated with low confidence">
            <a:extLst>
              <a:ext uri="{FF2B5EF4-FFF2-40B4-BE49-F238E27FC236}">
                <a16:creationId xmlns:a16="http://schemas.microsoft.com/office/drawing/2014/main" id="{D99F44D6-6165-4033-30C5-BE2801DA2043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9262" r="9262"/>
          <a:stretch>
            <a:fillRect/>
          </a:stretch>
        </p:blipFill>
        <p:spPr>
          <a:xfrm>
            <a:off x="7731125" y="1878013"/>
            <a:ext cx="3260725" cy="3775075"/>
          </a:xfrm>
          <a:prstGeom prst="rect">
            <a:avLst/>
          </a:prstGeom>
        </p:spPr>
      </p:pic>
      <p:sp>
        <p:nvSpPr>
          <p:cNvPr id="737" name="Google Shape;737;p71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Introductions</a:t>
            </a:r>
            <a:endParaRPr dirty="0"/>
          </a:p>
        </p:txBody>
      </p:sp>
      <p:sp>
        <p:nvSpPr>
          <p:cNvPr id="738" name="Google Shape;738;p71"/>
          <p:cNvSpPr txBox="1">
            <a:spLocks noGrp="1"/>
          </p:cNvSpPr>
          <p:nvPr>
            <p:ph type="body" idx="1"/>
          </p:nvPr>
        </p:nvSpPr>
        <p:spPr>
          <a:xfrm>
            <a:off x="1284903" y="1878675"/>
            <a:ext cx="55767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David Whiley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Implementation Specialist</a:t>
            </a:r>
          </a:p>
        </p:txBody>
      </p:sp>
    </p:spTree>
    <p:extLst>
      <p:ext uri="{BB962C8B-B14F-4D97-AF65-F5344CB8AC3E}">
        <p14:creationId xmlns:p14="http://schemas.microsoft.com/office/powerpoint/2010/main" val="155452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System Health</a:t>
            </a:r>
            <a:endParaRPr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5CB3D4-D14E-50FB-1152-47CF6758554E}"/>
              </a:ext>
            </a:extLst>
          </p:cNvPr>
          <p:cNvSpPr txBox="1">
            <a:spLocks/>
          </p:cNvSpPr>
          <p:nvPr/>
        </p:nvSpPr>
        <p:spPr>
          <a:xfrm>
            <a:off x="1257769" y="1878673"/>
            <a:ext cx="4205100" cy="422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dirty="0"/>
              <a:t>The System Health page gives a status overview of all Sensors.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including the following information:</a:t>
            </a:r>
          </a:p>
          <a:p>
            <a:pPr marL="285750" indent="-285750"/>
            <a:r>
              <a:rPr lang="en-US" dirty="0"/>
              <a:t>Sensors</a:t>
            </a:r>
          </a:p>
          <a:p>
            <a:pPr marL="742950" lvl="1" indent="-285750"/>
            <a:r>
              <a:rPr lang="en-US" dirty="0"/>
              <a:t>Device ID</a:t>
            </a:r>
          </a:p>
          <a:p>
            <a:pPr marL="742950" lvl="1" indent="-285750"/>
            <a:r>
              <a:rPr lang="en-US" dirty="0"/>
              <a:t>Last Report timestamp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900CB4-268A-C7A3-3C37-87CC77F4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058" y="1878673"/>
            <a:ext cx="5170822" cy="46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Sensor Installation – System Health</a:t>
            </a:r>
            <a:endParaRPr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5CB3D4-D14E-50FB-1152-47CF6758554E}"/>
              </a:ext>
            </a:extLst>
          </p:cNvPr>
          <p:cNvSpPr txBox="1">
            <a:spLocks/>
          </p:cNvSpPr>
          <p:nvPr/>
        </p:nvSpPr>
        <p:spPr>
          <a:xfrm>
            <a:off x="1257769" y="1878673"/>
            <a:ext cx="4205100" cy="422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dirty="0"/>
              <a:t>After all devices have been installed on a floor, navigate to the System Health page.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Green = Good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Red/Yellow = Needs attention (e.g. disconnected)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Black = Never connected (verify ID/power)</a:t>
            </a:r>
          </a:p>
        </p:txBody>
      </p:sp>
      <p:pic>
        <p:nvPicPr>
          <p:cNvPr id="4" name="Google Shape;458;g77d6551478_0_224">
            <a:extLst>
              <a:ext uri="{FF2B5EF4-FFF2-40B4-BE49-F238E27FC236}">
                <a16:creationId xmlns:a16="http://schemas.microsoft.com/office/drawing/2014/main" id="{D16F9CB7-B4B0-AED8-C26E-A8B1ABCE47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969" y="2120324"/>
            <a:ext cx="5685182" cy="3143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882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Installation - Troubleshooting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If sensor does not connect</a:t>
            </a:r>
          </a:p>
          <a:p>
            <a:pPr marL="285750" indent="-285750"/>
            <a:r>
              <a:rPr lang="en-GB" dirty="0"/>
              <a:t>Confirm ID</a:t>
            </a:r>
          </a:p>
          <a:p>
            <a:pPr marL="285750" indent="-285750"/>
            <a:r>
              <a:rPr lang="en-GB" dirty="0"/>
              <a:t>Confirm power</a:t>
            </a:r>
          </a:p>
          <a:p>
            <a:pPr marL="285750" indent="-285750"/>
            <a:r>
              <a:rPr lang="en-GB" dirty="0"/>
              <a:t>Power cycle</a:t>
            </a:r>
          </a:p>
          <a:p>
            <a:pPr marL="285750" indent="-285750"/>
            <a:r>
              <a:rPr lang="en-GB" dirty="0"/>
              <a:t>Replace sensor</a:t>
            </a:r>
          </a:p>
          <a:p>
            <a:pPr marL="285750" indent="-285750"/>
            <a:r>
              <a:rPr lang="en-GB" dirty="0"/>
              <a:t>If still not connecting, contact </a:t>
            </a:r>
            <a:r>
              <a:rPr lang="en-GB" dirty="0" err="1"/>
              <a:t>VergeSense</a:t>
            </a:r>
            <a:r>
              <a:rPr lang="en-GB" dirty="0"/>
              <a:t> support</a:t>
            </a:r>
          </a:p>
        </p:txBody>
      </p:sp>
    </p:spTree>
    <p:extLst>
      <p:ext uri="{BB962C8B-B14F-4D97-AF65-F5344CB8AC3E}">
        <p14:creationId xmlns:p14="http://schemas.microsoft.com/office/powerpoint/2010/main" val="184680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1664850" y="28791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Team Structure and</a:t>
            </a:r>
            <a:br>
              <a:rPr lang="en-US" dirty="0"/>
            </a:br>
            <a:r>
              <a:rPr lang="en-US" dirty="0"/>
              <a:t>Deployment Timeline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315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Team Structure and Deployment Timeline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Two person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Three person team</a:t>
            </a:r>
          </a:p>
        </p:txBody>
      </p:sp>
      <p:sp>
        <p:nvSpPr>
          <p:cNvPr id="3" name="Google Shape;580;g8707a06bb3_0_1121">
            <a:extLst>
              <a:ext uri="{FF2B5EF4-FFF2-40B4-BE49-F238E27FC236}">
                <a16:creationId xmlns:a16="http://schemas.microsoft.com/office/drawing/2014/main" id="{4F7AF01A-92E5-8432-F7DD-503153B82729}"/>
              </a:ext>
            </a:extLst>
          </p:cNvPr>
          <p:cNvSpPr/>
          <p:nvPr/>
        </p:nvSpPr>
        <p:spPr>
          <a:xfrm>
            <a:off x="1654599" y="2479360"/>
            <a:ext cx="2257525" cy="1122874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81;g8707a06bb3_0_1121">
            <a:extLst>
              <a:ext uri="{FF2B5EF4-FFF2-40B4-BE49-F238E27FC236}">
                <a16:creationId xmlns:a16="http://schemas.microsoft.com/office/drawing/2014/main" id="{D235DC7F-E4CB-A8A7-FA84-356159F24740}"/>
              </a:ext>
            </a:extLst>
          </p:cNvPr>
          <p:cNvSpPr/>
          <p:nvPr/>
        </p:nvSpPr>
        <p:spPr>
          <a:xfrm>
            <a:off x="3401054" y="2479360"/>
            <a:ext cx="225752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82;g8707a06bb3_0_1121">
            <a:extLst>
              <a:ext uri="{FF2B5EF4-FFF2-40B4-BE49-F238E27FC236}">
                <a16:creationId xmlns:a16="http://schemas.microsoft.com/office/drawing/2014/main" id="{B6E2AF04-8C1B-46AB-9640-32F1D21CE0F3}"/>
              </a:ext>
            </a:extLst>
          </p:cNvPr>
          <p:cNvSpPr/>
          <p:nvPr/>
        </p:nvSpPr>
        <p:spPr>
          <a:xfrm>
            <a:off x="5130472" y="2479360"/>
            <a:ext cx="225752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583;g8707a06bb3_0_1121">
            <a:extLst>
              <a:ext uri="{FF2B5EF4-FFF2-40B4-BE49-F238E27FC236}">
                <a16:creationId xmlns:a16="http://schemas.microsoft.com/office/drawing/2014/main" id="{C6636B21-0383-40FC-4F72-7346EA7391F1}"/>
              </a:ext>
            </a:extLst>
          </p:cNvPr>
          <p:cNvSpPr/>
          <p:nvPr/>
        </p:nvSpPr>
        <p:spPr>
          <a:xfrm>
            <a:off x="6859879" y="2479360"/>
            <a:ext cx="260497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584;g8707a06bb3_0_1121">
            <a:extLst>
              <a:ext uri="{FF2B5EF4-FFF2-40B4-BE49-F238E27FC236}">
                <a16:creationId xmlns:a16="http://schemas.microsoft.com/office/drawing/2014/main" id="{42CB2050-28EE-F4D8-63A2-D01336BF0408}"/>
              </a:ext>
            </a:extLst>
          </p:cNvPr>
          <p:cNvSpPr/>
          <p:nvPr/>
        </p:nvSpPr>
        <p:spPr>
          <a:xfrm>
            <a:off x="8957162" y="2479360"/>
            <a:ext cx="2459285" cy="1122874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5;g8707a06bb3_0_1121">
            <a:extLst>
              <a:ext uri="{FF2B5EF4-FFF2-40B4-BE49-F238E27FC236}">
                <a16:creationId xmlns:a16="http://schemas.microsoft.com/office/drawing/2014/main" id="{3E5A5F37-42D0-E643-CE1E-417CC285C228}"/>
              </a:ext>
            </a:extLst>
          </p:cNvPr>
          <p:cNvSpPr txBox="1"/>
          <p:nvPr/>
        </p:nvSpPr>
        <p:spPr>
          <a:xfrm>
            <a:off x="2485396" y="2647955"/>
            <a:ext cx="837904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Each Tech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86;g8707a06bb3_0_1121">
            <a:extLst>
              <a:ext uri="{FF2B5EF4-FFF2-40B4-BE49-F238E27FC236}">
                <a16:creationId xmlns:a16="http://schemas.microsoft.com/office/drawing/2014/main" id="{49B0C6E3-DAE3-049C-390A-C36886E4E40A}"/>
              </a:ext>
            </a:extLst>
          </p:cNvPr>
          <p:cNvSpPr txBox="1"/>
          <p:nvPr/>
        </p:nvSpPr>
        <p:spPr>
          <a:xfrm>
            <a:off x="9553082" y="2713707"/>
            <a:ext cx="1648371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Checkout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(Cleanup, etc)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87;g8707a06bb3_0_1121">
            <a:extLst>
              <a:ext uri="{FF2B5EF4-FFF2-40B4-BE49-F238E27FC236}">
                <a16:creationId xmlns:a16="http://schemas.microsoft.com/office/drawing/2014/main" id="{2A72BC6D-BB1E-E6C1-F4EF-B409F8CEFAFF}"/>
              </a:ext>
            </a:extLst>
          </p:cNvPr>
          <p:cNvSpPr txBox="1"/>
          <p:nvPr/>
        </p:nvSpPr>
        <p:spPr>
          <a:xfrm>
            <a:off x="5877729" y="2713705"/>
            <a:ext cx="1261256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Ceiling Installation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588;g8707a06bb3_0_1121">
            <a:extLst>
              <a:ext uri="{FF2B5EF4-FFF2-40B4-BE49-F238E27FC236}">
                <a16:creationId xmlns:a16="http://schemas.microsoft.com/office/drawing/2014/main" id="{09100A46-2E53-8C30-4BB7-B2614EFABE90}"/>
              </a:ext>
            </a:extLst>
          </p:cNvPr>
          <p:cNvSpPr txBox="1"/>
          <p:nvPr/>
        </p:nvSpPr>
        <p:spPr>
          <a:xfrm>
            <a:off x="7388077" y="2628974"/>
            <a:ext cx="1790035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coverage and make adjustments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589;g8707a06bb3_0_1121">
            <a:extLst>
              <a:ext uri="{FF2B5EF4-FFF2-40B4-BE49-F238E27FC236}">
                <a16:creationId xmlns:a16="http://schemas.microsoft.com/office/drawing/2014/main" id="{4A09BE3B-693F-219A-7F80-DF372E7CB362}"/>
              </a:ext>
            </a:extLst>
          </p:cNvPr>
          <p:cNvSpPr txBox="1"/>
          <p:nvPr/>
        </p:nvSpPr>
        <p:spPr>
          <a:xfrm>
            <a:off x="4292496" y="2806914"/>
            <a:ext cx="837904" cy="56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591;g8707a06bb3_0_1121">
            <a:extLst>
              <a:ext uri="{FF2B5EF4-FFF2-40B4-BE49-F238E27FC236}">
                <a16:creationId xmlns:a16="http://schemas.microsoft.com/office/drawing/2014/main" id="{B0DC8E7A-B4A5-B8A1-6D9B-4EEF37116481}"/>
              </a:ext>
            </a:extLst>
          </p:cNvPr>
          <p:cNvSpPr/>
          <p:nvPr/>
        </p:nvSpPr>
        <p:spPr>
          <a:xfrm>
            <a:off x="1570237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592;g8707a06bb3_0_1121">
            <a:extLst>
              <a:ext uri="{FF2B5EF4-FFF2-40B4-BE49-F238E27FC236}">
                <a16:creationId xmlns:a16="http://schemas.microsoft.com/office/drawing/2014/main" id="{07E55FDE-3DC8-DCDC-666E-258D4070564D}"/>
              </a:ext>
            </a:extLst>
          </p:cNvPr>
          <p:cNvSpPr/>
          <p:nvPr/>
        </p:nvSpPr>
        <p:spPr>
          <a:xfrm>
            <a:off x="3852683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93;g8707a06bb3_0_1121">
            <a:extLst>
              <a:ext uri="{FF2B5EF4-FFF2-40B4-BE49-F238E27FC236}">
                <a16:creationId xmlns:a16="http://schemas.microsoft.com/office/drawing/2014/main" id="{0AA493A4-2C91-FEE9-E275-B4236576D2D4}"/>
              </a:ext>
            </a:extLst>
          </p:cNvPr>
          <p:cNvSpPr/>
          <p:nvPr/>
        </p:nvSpPr>
        <p:spPr>
          <a:xfrm>
            <a:off x="6112867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594;g8707a06bb3_0_1121">
            <a:extLst>
              <a:ext uri="{FF2B5EF4-FFF2-40B4-BE49-F238E27FC236}">
                <a16:creationId xmlns:a16="http://schemas.microsoft.com/office/drawing/2014/main" id="{DFF8D28C-7C80-24BC-4781-9874964CEEE0}"/>
              </a:ext>
            </a:extLst>
          </p:cNvPr>
          <p:cNvSpPr/>
          <p:nvPr/>
        </p:nvSpPr>
        <p:spPr>
          <a:xfrm>
            <a:off x="8373036" y="4111766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595;g8707a06bb3_0_1121">
            <a:extLst>
              <a:ext uri="{FF2B5EF4-FFF2-40B4-BE49-F238E27FC236}">
                <a16:creationId xmlns:a16="http://schemas.microsoft.com/office/drawing/2014/main" id="{90BB44F5-CAD4-9EC1-E17C-CB6339BCB4AC}"/>
              </a:ext>
            </a:extLst>
          </p:cNvPr>
          <p:cNvSpPr/>
          <p:nvPr/>
        </p:nvSpPr>
        <p:spPr>
          <a:xfrm>
            <a:off x="1570237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724AF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596;g8707a06bb3_0_1121">
            <a:extLst>
              <a:ext uri="{FF2B5EF4-FFF2-40B4-BE49-F238E27FC236}">
                <a16:creationId xmlns:a16="http://schemas.microsoft.com/office/drawing/2014/main" id="{9589CFE4-6055-46A4-A8D5-297816ACEBD0}"/>
              </a:ext>
            </a:extLst>
          </p:cNvPr>
          <p:cNvSpPr/>
          <p:nvPr/>
        </p:nvSpPr>
        <p:spPr>
          <a:xfrm>
            <a:off x="3852683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597;g8707a06bb3_0_1121">
            <a:extLst>
              <a:ext uri="{FF2B5EF4-FFF2-40B4-BE49-F238E27FC236}">
                <a16:creationId xmlns:a16="http://schemas.microsoft.com/office/drawing/2014/main" id="{D31F3917-9639-8EE0-179D-0E9A47668E5A}"/>
              </a:ext>
            </a:extLst>
          </p:cNvPr>
          <p:cNvSpPr/>
          <p:nvPr/>
        </p:nvSpPr>
        <p:spPr>
          <a:xfrm>
            <a:off x="6112867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598;g8707a06bb3_0_1121">
            <a:extLst>
              <a:ext uri="{FF2B5EF4-FFF2-40B4-BE49-F238E27FC236}">
                <a16:creationId xmlns:a16="http://schemas.microsoft.com/office/drawing/2014/main" id="{01208FF4-F7E1-3B99-4971-0790BAD00CF9}"/>
              </a:ext>
            </a:extLst>
          </p:cNvPr>
          <p:cNvSpPr/>
          <p:nvPr/>
        </p:nvSpPr>
        <p:spPr>
          <a:xfrm>
            <a:off x="8373036" y="5281822"/>
            <a:ext cx="2950485" cy="1170122"/>
          </a:xfrm>
          <a:prstGeom prst="chevron">
            <a:avLst>
              <a:gd name="adj" fmla="val 50000"/>
            </a:avLst>
          </a:prstGeom>
          <a:solidFill>
            <a:srgbClr val="A9BDC4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99;g8707a06bb3_0_1121">
            <a:extLst>
              <a:ext uri="{FF2B5EF4-FFF2-40B4-BE49-F238E27FC236}">
                <a16:creationId xmlns:a16="http://schemas.microsoft.com/office/drawing/2014/main" id="{9FE3FE3B-19E5-E9D8-C460-B24F8CB85375}"/>
              </a:ext>
            </a:extLst>
          </p:cNvPr>
          <p:cNvSpPr txBox="1"/>
          <p:nvPr/>
        </p:nvSpPr>
        <p:spPr>
          <a:xfrm>
            <a:off x="2656008" y="4400111"/>
            <a:ext cx="1095136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 1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(Lead)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600;g8707a06bb3_0_1121">
            <a:extLst>
              <a:ext uri="{FF2B5EF4-FFF2-40B4-BE49-F238E27FC236}">
                <a16:creationId xmlns:a16="http://schemas.microsoft.com/office/drawing/2014/main" id="{F9624636-0CCE-7B66-0AF4-12253D21EB28}"/>
              </a:ext>
            </a:extLst>
          </p:cNvPr>
          <p:cNvSpPr txBox="1"/>
          <p:nvPr/>
        </p:nvSpPr>
        <p:spPr>
          <a:xfrm>
            <a:off x="2316955" y="5570167"/>
            <a:ext cx="1457050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Tech 2 &amp; 3</a:t>
            </a:r>
            <a:endParaRPr sz="2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601;g8707a06bb3_0_1121">
            <a:extLst>
              <a:ext uri="{FF2B5EF4-FFF2-40B4-BE49-F238E27FC236}">
                <a16:creationId xmlns:a16="http://schemas.microsoft.com/office/drawing/2014/main" id="{16999D3C-408D-9261-E985-06538FFE8A6B}"/>
              </a:ext>
            </a:extLst>
          </p:cNvPr>
          <p:cNvSpPr txBox="1"/>
          <p:nvPr/>
        </p:nvSpPr>
        <p:spPr>
          <a:xfrm>
            <a:off x="4910450" y="5570167"/>
            <a:ext cx="974946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Setup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602;g8707a06bb3_0_1121">
            <a:extLst>
              <a:ext uri="{FF2B5EF4-FFF2-40B4-BE49-F238E27FC236}">
                <a16:creationId xmlns:a16="http://schemas.microsoft.com/office/drawing/2014/main" id="{DD6885F0-6226-3CE1-471D-54A60B8CDC9D}"/>
              </a:ext>
            </a:extLst>
          </p:cNvPr>
          <p:cNvSpPr txBox="1"/>
          <p:nvPr/>
        </p:nvSpPr>
        <p:spPr>
          <a:xfrm>
            <a:off x="7109068" y="5373757"/>
            <a:ext cx="1648371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Ceiling Installation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(on ladder)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603;g8707a06bb3_0_1121">
            <a:extLst>
              <a:ext uri="{FF2B5EF4-FFF2-40B4-BE49-F238E27FC236}">
                <a16:creationId xmlns:a16="http://schemas.microsoft.com/office/drawing/2014/main" id="{F2466F9F-BA86-E53C-F27B-3E3B67725873}"/>
              </a:ext>
            </a:extLst>
          </p:cNvPr>
          <p:cNvSpPr txBox="1"/>
          <p:nvPr/>
        </p:nvSpPr>
        <p:spPr>
          <a:xfrm>
            <a:off x="9063321" y="5570167"/>
            <a:ext cx="1953917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Checkout (Cleanup, etc)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604;g8707a06bb3_0_1121">
            <a:extLst>
              <a:ext uri="{FF2B5EF4-FFF2-40B4-BE49-F238E27FC236}">
                <a16:creationId xmlns:a16="http://schemas.microsoft.com/office/drawing/2014/main" id="{6D522A6B-55EC-8FF6-12E7-D11D9C4095E2}"/>
              </a:ext>
            </a:extLst>
          </p:cNvPr>
          <p:cNvSpPr txBox="1"/>
          <p:nvPr/>
        </p:nvSpPr>
        <p:spPr>
          <a:xfrm>
            <a:off x="7089458" y="4211809"/>
            <a:ext cx="1648371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Ceiling Installation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(if time) 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605;g8707a06bb3_0_1121">
            <a:extLst>
              <a:ext uri="{FF2B5EF4-FFF2-40B4-BE49-F238E27FC236}">
                <a16:creationId xmlns:a16="http://schemas.microsoft.com/office/drawing/2014/main" id="{2DFED2E1-47B5-C49E-1FA4-09096304B3F2}"/>
              </a:ext>
            </a:extLst>
          </p:cNvPr>
          <p:cNvSpPr txBox="1"/>
          <p:nvPr/>
        </p:nvSpPr>
        <p:spPr>
          <a:xfrm>
            <a:off x="9024126" y="4253487"/>
            <a:ext cx="1953917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coverage and make adjustments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606;g8707a06bb3_0_1121">
            <a:extLst>
              <a:ext uri="{FF2B5EF4-FFF2-40B4-BE49-F238E27FC236}">
                <a16:creationId xmlns:a16="http://schemas.microsoft.com/office/drawing/2014/main" id="{62A131A0-2B66-AAB2-5AA8-8D00C4B64390}"/>
              </a:ext>
            </a:extLst>
          </p:cNvPr>
          <p:cNvSpPr txBox="1"/>
          <p:nvPr/>
        </p:nvSpPr>
        <p:spPr>
          <a:xfrm>
            <a:off x="4469634" y="4247848"/>
            <a:ext cx="1856542" cy="593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Pre-place sensor at ground level, enter sensor IDs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655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Team Structure and Deployment Timeline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15B232-576B-014F-F0FB-D09934E76B53}"/>
              </a:ext>
            </a:extLst>
          </p:cNvPr>
          <p:cNvGrpSpPr/>
          <p:nvPr/>
        </p:nvGrpSpPr>
        <p:grpSpPr>
          <a:xfrm>
            <a:off x="946204" y="3428999"/>
            <a:ext cx="11109365" cy="1635981"/>
            <a:chOff x="1551925" y="7057825"/>
            <a:chExt cx="21993075" cy="2428500"/>
          </a:xfrm>
        </p:grpSpPr>
        <p:sp>
          <p:nvSpPr>
            <p:cNvPr id="2" name="Google Shape;613;g8f61cb292d_0_3">
              <a:extLst>
                <a:ext uri="{FF2B5EF4-FFF2-40B4-BE49-F238E27FC236}">
                  <a16:creationId xmlns:a16="http://schemas.microsoft.com/office/drawing/2014/main" id="{00426BD2-44AD-073B-054A-6F43E65874AB}"/>
                </a:ext>
              </a:extLst>
            </p:cNvPr>
            <p:cNvSpPr/>
            <p:nvPr/>
          </p:nvSpPr>
          <p:spPr>
            <a:xfrm>
              <a:off x="1551925" y="7057825"/>
              <a:ext cx="4856400" cy="2428500"/>
            </a:xfrm>
            <a:prstGeom prst="chevron">
              <a:avLst>
                <a:gd name="adj" fmla="val 50000"/>
              </a:avLst>
            </a:prstGeom>
            <a:solidFill>
              <a:srgbClr val="A9BDC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4;g8f61cb292d_0_3">
              <a:extLst>
                <a:ext uri="{FF2B5EF4-FFF2-40B4-BE49-F238E27FC236}">
                  <a16:creationId xmlns:a16="http://schemas.microsoft.com/office/drawing/2014/main" id="{D9D83C84-88AA-C387-289B-7C2768E90D6B}"/>
                </a:ext>
              </a:extLst>
            </p:cNvPr>
            <p:cNvSpPr/>
            <p:nvPr/>
          </p:nvSpPr>
          <p:spPr>
            <a:xfrm>
              <a:off x="5217675" y="7057825"/>
              <a:ext cx="8922300" cy="2428500"/>
            </a:xfrm>
            <a:prstGeom prst="chevron">
              <a:avLst>
                <a:gd name="adj" fmla="val 50000"/>
              </a:avLst>
            </a:prstGeom>
            <a:solidFill>
              <a:srgbClr val="724A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615;g8f61cb292d_0_3">
              <a:extLst>
                <a:ext uri="{FF2B5EF4-FFF2-40B4-BE49-F238E27FC236}">
                  <a16:creationId xmlns:a16="http://schemas.microsoft.com/office/drawing/2014/main" id="{61E94B5B-28BD-8FAD-75D6-CE25D6485CBA}"/>
                </a:ext>
              </a:extLst>
            </p:cNvPr>
            <p:cNvSpPr/>
            <p:nvPr/>
          </p:nvSpPr>
          <p:spPr>
            <a:xfrm>
              <a:off x="12872450" y="7057825"/>
              <a:ext cx="4222200" cy="2428500"/>
            </a:xfrm>
            <a:prstGeom prst="chevron">
              <a:avLst>
                <a:gd name="adj" fmla="val 50000"/>
              </a:avLst>
            </a:prstGeom>
            <a:solidFill>
              <a:srgbClr val="724A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616;g8f61cb292d_0_3">
              <a:extLst>
                <a:ext uri="{FF2B5EF4-FFF2-40B4-BE49-F238E27FC236}">
                  <a16:creationId xmlns:a16="http://schemas.microsoft.com/office/drawing/2014/main" id="{2CEE96B1-705B-E460-ABCB-A49D073292B7}"/>
                </a:ext>
              </a:extLst>
            </p:cNvPr>
            <p:cNvSpPr/>
            <p:nvPr/>
          </p:nvSpPr>
          <p:spPr>
            <a:xfrm>
              <a:off x="18688600" y="7057825"/>
              <a:ext cx="4856400" cy="2428500"/>
            </a:xfrm>
            <a:prstGeom prst="chevron">
              <a:avLst>
                <a:gd name="adj" fmla="val 50000"/>
              </a:avLst>
            </a:prstGeom>
            <a:solidFill>
              <a:srgbClr val="A9BDC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617;g8f61cb292d_0_3">
              <a:extLst>
                <a:ext uri="{FF2B5EF4-FFF2-40B4-BE49-F238E27FC236}">
                  <a16:creationId xmlns:a16="http://schemas.microsoft.com/office/drawing/2014/main" id="{4C98A731-6A13-10F8-E6C6-28A8AF99C73C}"/>
                </a:ext>
              </a:extLst>
            </p:cNvPr>
            <p:cNvSpPr txBox="1"/>
            <p:nvPr/>
          </p:nvSpPr>
          <p:spPr>
            <a:xfrm>
              <a:off x="3347258" y="7659690"/>
              <a:ext cx="2213101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hour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Setup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618;g8f61cb292d_0_3">
              <a:extLst>
                <a:ext uri="{FF2B5EF4-FFF2-40B4-BE49-F238E27FC236}">
                  <a16:creationId xmlns:a16="http://schemas.microsoft.com/office/drawing/2014/main" id="{93AFC010-F3F1-0041-A90B-B448F24C25A9}"/>
                </a:ext>
              </a:extLst>
            </p:cNvPr>
            <p:cNvSpPr txBox="1"/>
            <p:nvPr/>
          </p:nvSpPr>
          <p:spPr>
            <a:xfrm>
              <a:off x="6403995" y="7583573"/>
              <a:ext cx="6878701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6 hours</a:t>
              </a:r>
              <a:endParaRPr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Installation</a:t>
              </a:r>
              <a:endParaRPr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dirty="0">
                  <a:solidFill>
                    <a:srgbClr val="FFFFFF"/>
                  </a:solidFill>
                </a:rPr>
                <a:t>(30 sensors)</a:t>
              </a:r>
              <a:endParaRPr b="1" dirty="0">
                <a:solidFill>
                  <a:srgbClr val="FFFFFF"/>
                </a:solidFill>
              </a:endParaRPr>
            </a:p>
          </p:txBody>
        </p:sp>
        <p:sp>
          <p:nvSpPr>
            <p:cNvPr id="34" name="Google Shape;619;g8f61cb292d_0_3">
              <a:extLst>
                <a:ext uri="{FF2B5EF4-FFF2-40B4-BE49-F238E27FC236}">
                  <a16:creationId xmlns:a16="http://schemas.microsoft.com/office/drawing/2014/main" id="{44F85A78-86AE-717F-63C3-1911A864C606}"/>
                </a:ext>
              </a:extLst>
            </p:cNvPr>
            <p:cNvSpPr txBox="1"/>
            <p:nvPr/>
          </p:nvSpPr>
          <p:spPr>
            <a:xfrm>
              <a:off x="20497575" y="7783376"/>
              <a:ext cx="2213101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 hour</a:t>
              </a:r>
              <a:endParaRPr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Cleanup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620;g8f61cb292d_0_3">
              <a:extLst>
                <a:ext uri="{FF2B5EF4-FFF2-40B4-BE49-F238E27FC236}">
                  <a16:creationId xmlns:a16="http://schemas.microsoft.com/office/drawing/2014/main" id="{A14ADE7D-4069-3687-BBF3-3FA7B779BEF3}"/>
                </a:ext>
              </a:extLst>
            </p:cNvPr>
            <p:cNvSpPr txBox="1"/>
            <p:nvPr/>
          </p:nvSpPr>
          <p:spPr>
            <a:xfrm>
              <a:off x="13826449" y="7802730"/>
              <a:ext cx="3268199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Coverage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Check</a:t>
              </a:r>
              <a:endParaRPr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621;g8f61cb292d_0_3">
              <a:extLst>
                <a:ext uri="{FF2B5EF4-FFF2-40B4-BE49-F238E27FC236}">
                  <a16:creationId xmlns:a16="http://schemas.microsoft.com/office/drawing/2014/main" id="{70949124-5EE3-8574-C4E3-143BFB782767}"/>
                </a:ext>
              </a:extLst>
            </p:cNvPr>
            <p:cNvSpPr/>
            <p:nvPr/>
          </p:nvSpPr>
          <p:spPr>
            <a:xfrm>
              <a:off x="15873775" y="7057825"/>
              <a:ext cx="4136400" cy="2428500"/>
            </a:xfrm>
            <a:prstGeom prst="chevron">
              <a:avLst>
                <a:gd name="adj" fmla="val 50000"/>
              </a:avLst>
            </a:prstGeom>
            <a:solidFill>
              <a:srgbClr val="724AF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622;g8f61cb292d_0_3">
              <a:extLst>
                <a:ext uri="{FF2B5EF4-FFF2-40B4-BE49-F238E27FC236}">
                  <a16:creationId xmlns:a16="http://schemas.microsoft.com/office/drawing/2014/main" id="{7D47D9AA-3CB8-9FDD-AC43-361250335EFA}"/>
                </a:ext>
              </a:extLst>
            </p:cNvPr>
            <p:cNvSpPr txBox="1"/>
            <p:nvPr/>
          </p:nvSpPr>
          <p:spPr>
            <a:xfrm>
              <a:off x="17172246" y="7802730"/>
              <a:ext cx="2661900" cy="13770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dirty="0">
                  <a:solidFill>
                    <a:srgbClr val="FFFFFF"/>
                  </a:solidFill>
                </a:rPr>
                <a:t>Send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en-US" b="1" dirty="0">
                  <a:solidFill>
                    <a:srgbClr val="FFFFFF"/>
                  </a:solidFill>
                </a:rPr>
                <a:t>Summary</a:t>
              </a:r>
              <a:endParaRPr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60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Live Support</a:t>
            </a:r>
            <a:endParaRPr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95CB3D4-D14E-50FB-1152-47CF6758554E}"/>
              </a:ext>
            </a:extLst>
          </p:cNvPr>
          <p:cNvSpPr txBox="1">
            <a:spLocks/>
          </p:cNvSpPr>
          <p:nvPr/>
        </p:nvSpPr>
        <p:spPr>
          <a:xfrm>
            <a:off x="1257769" y="1878673"/>
            <a:ext cx="4205100" cy="4220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0" indent="0">
              <a:buFont typeface="Inter"/>
              <a:buNone/>
            </a:pPr>
            <a:r>
              <a:rPr lang="en-US" dirty="0" err="1"/>
              <a:t>VergeSense</a:t>
            </a:r>
            <a:r>
              <a:rPr lang="en-US" dirty="0"/>
              <a:t> will be available to support live.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Preferred method of communication is WhatsApp.</a:t>
            </a:r>
          </a:p>
          <a:p>
            <a:pPr marL="0" indent="0">
              <a:buFont typeface="Inter"/>
              <a:buNone/>
            </a:pPr>
            <a:endParaRPr lang="en-US" dirty="0"/>
          </a:p>
          <a:p>
            <a:pPr marL="0" indent="0">
              <a:buFont typeface="Inter"/>
              <a:buNone/>
            </a:pPr>
            <a:r>
              <a:rPr lang="en-US" dirty="0"/>
              <a:t>Please share contact info to setup a group chat.</a:t>
            </a:r>
          </a:p>
        </p:txBody>
      </p:sp>
      <p:pic>
        <p:nvPicPr>
          <p:cNvPr id="2" name="Google Shape;629;g9d652c79ae_0_49">
            <a:extLst>
              <a:ext uri="{FF2B5EF4-FFF2-40B4-BE49-F238E27FC236}">
                <a16:creationId xmlns:a16="http://schemas.microsoft.com/office/drawing/2014/main" id="{BF9CDF16-4E66-75E5-CBD6-BC2DA7366E1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5399" y="2162755"/>
            <a:ext cx="2784419" cy="3421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597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3678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77"/>
          <p:cNvSpPr txBox="1">
            <a:spLocks noGrp="1"/>
          </p:cNvSpPr>
          <p:nvPr>
            <p:ph type="title"/>
          </p:nvPr>
        </p:nvSpPr>
        <p:spPr>
          <a:xfrm>
            <a:off x="1886663" y="35833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 you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Hardware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31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3"/>
          <p:cNvSpPr txBox="1">
            <a:spLocks noGrp="1"/>
          </p:cNvSpPr>
          <p:nvPr>
            <p:ph type="body" idx="1"/>
          </p:nvPr>
        </p:nvSpPr>
        <p:spPr>
          <a:xfrm>
            <a:off x="1284899" y="1878675"/>
            <a:ext cx="4205100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VS-E106</a:t>
            </a:r>
            <a:endParaRPr lang="en-GB" sz="14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14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Size: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3.8” (98mm) (L)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3.8” 98 mm (W)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dirty="0">
                <a:sym typeface="Arial"/>
              </a:rPr>
              <a:t>1.1” (28 mm) (H)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" name="Google Shape;758;p73"/>
          <p:cNvSpPr txBox="1">
            <a:spLocks noGrp="1"/>
          </p:cNvSpPr>
          <p:nvPr>
            <p:ph type="body" idx="2"/>
          </p:nvPr>
        </p:nvSpPr>
        <p:spPr>
          <a:xfrm>
            <a:off x="6553199" y="1878675"/>
            <a:ext cx="4205100" cy="12522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Cat 5/6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per device</a:t>
            </a:r>
          </a:p>
        </p:txBody>
      </p:sp>
      <p:sp>
        <p:nvSpPr>
          <p:cNvPr id="759" name="Google Shape;759;p73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is being installed? </a:t>
            </a:r>
            <a:endParaRPr dirty="0"/>
          </a:p>
        </p:txBody>
      </p:sp>
      <p:pic>
        <p:nvPicPr>
          <p:cNvPr id="2" name="Google Shape;289;gd657d0f65b_0_142" descr="A close up of a speaker&#10;&#10;Description automatically generated">
            <a:extLst>
              <a:ext uri="{FF2B5EF4-FFF2-40B4-BE49-F238E27FC236}">
                <a16:creationId xmlns:a16="http://schemas.microsoft.com/office/drawing/2014/main" id="{0D2331FF-05C3-06F7-7B78-0E45E7ADC2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6374" t="1116" r="33267" b="8858"/>
          <a:stretch/>
        </p:blipFill>
        <p:spPr>
          <a:xfrm>
            <a:off x="1911691" y="3130953"/>
            <a:ext cx="2915877" cy="3142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yellow cable with a plug&#10;&#10;Description automatically generated">
            <a:extLst>
              <a:ext uri="{FF2B5EF4-FFF2-40B4-BE49-F238E27FC236}">
                <a16:creationId xmlns:a16="http://schemas.microsoft.com/office/drawing/2014/main" id="{D50871E1-B0B8-E84F-E518-811C0097A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556" y="2784724"/>
            <a:ext cx="44196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6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5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it connects</a:t>
            </a:r>
            <a:endParaRPr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0B109D5-8336-43C9-A85A-60A52EC2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828" y="2846981"/>
            <a:ext cx="4433615" cy="2258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Google Shape;757;p73">
            <a:extLst>
              <a:ext uri="{FF2B5EF4-FFF2-40B4-BE49-F238E27FC236}">
                <a16:creationId xmlns:a16="http://schemas.microsoft.com/office/drawing/2014/main" id="{E9685037-A3FD-FCC7-B0BD-B74F64FB46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68057" y="4134535"/>
            <a:ext cx="1832412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Corporate Network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0E0B0A-972C-CE08-46D0-C54B7DB10D46}"/>
              </a:ext>
            </a:extLst>
          </p:cNvPr>
          <p:cNvGrpSpPr/>
          <p:nvPr/>
        </p:nvGrpSpPr>
        <p:grpSpPr>
          <a:xfrm>
            <a:off x="4725743" y="3629115"/>
            <a:ext cx="1147676" cy="322340"/>
            <a:chOff x="5893687" y="3666783"/>
            <a:chExt cx="2097079" cy="371043"/>
          </a:xfrm>
        </p:grpSpPr>
        <p:cxnSp>
          <p:nvCxnSpPr>
            <p:cNvPr id="36" name="Google Shape;276;g9d23207d66_0_11">
              <a:extLst>
                <a:ext uri="{FF2B5EF4-FFF2-40B4-BE49-F238E27FC236}">
                  <a16:creationId xmlns:a16="http://schemas.microsoft.com/office/drawing/2014/main" id="{AC4423A2-407F-012A-F1DF-699F2B49E730}"/>
                </a:ext>
              </a:extLst>
            </p:cNvPr>
            <p:cNvCxnSpPr/>
            <p:nvPr/>
          </p:nvCxnSpPr>
          <p:spPr>
            <a:xfrm rot="10800000">
              <a:off x="5949665" y="4037826"/>
              <a:ext cx="2041101" cy="0"/>
            </a:xfrm>
            <a:prstGeom prst="straightConnector1">
              <a:avLst/>
            </a:prstGeom>
            <a:noFill/>
            <a:ln w="76200" cap="flat" cmpd="sng">
              <a:solidFill>
                <a:srgbClr val="724AF6"/>
              </a:solidFill>
              <a:prstDash val="solid"/>
              <a:miter lim="400000"/>
              <a:headEnd type="triangle" w="med" len="med"/>
              <a:tailEnd type="none" w="med" len="med"/>
            </a:ln>
          </p:spPr>
        </p:cxnSp>
        <p:cxnSp>
          <p:nvCxnSpPr>
            <p:cNvPr id="37" name="Google Shape;289;g9d23207d66_0_11">
              <a:extLst>
                <a:ext uri="{FF2B5EF4-FFF2-40B4-BE49-F238E27FC236}">
                  <a16:creationId xmlns:a16="http://schemas.microsoft.com/office/drawing/2014/main" id="{3335D6C8-1853-4C30-9980-935CD19234A2}"/>
                </a:ext>
              </a:extLst>
            </p:cNvPr>
            <p:cNvCxnSpPr/>
            <p:nvPr/>
          </p:nvCxnSpPr>
          <p:spPr>
            <a:xfrm rot="10800000">
              <a:off x="5893687" y="3666783"/>
              <a:ext cx="2041101" cy="0"/>
            </a:xfrm>
            <a:prstGeom prst="straightConnector1">
              <a:avLst/>
            </a:prstGeom>
            <a:noFill/>
            <a:ln w="76200" cap="flat" cmpd="sng">
              <a:solidFill>
                <a:srgbClr val="724AF6"/>
              </a:solidFill>
              <a:prstDash val="solid"/>
              <a:miter lim="400000"/>
              <a:headEnd type="none" w="med" len="med"/>
              <a:tailEnd type="triangle" w="med" len="med"/>
            </a:ln>
          </p:spPr>
        </p:cxnSp>
      </p:grpSp>
      <p:pic>
        <p:nvPicPr>
          <p:cNvPr id="2" name="Google Shape;289;gd657d0f65b_0_142" descr="A close up of a speaker&#10;&#10;Description automatically generated">
            <a:extLst>
              <a:ext uri="{FF2B5EF4-FFF2-40B4-BE49-F238E27FC236}">
                <a16:creationId xmlns:a16="http://schemas.microsoft.com/office/drawing/2014/main" id="{B686CFC6-E22E-0F46-82B2-D58F813EA4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374" t="1116" r="33267" b="8858"/>
          <a:stretch/>
        </p:blipFill>
        <p:spPr>
          <a:xfrm>
            <a:off x="1341336" y="2350765"/>
            <a:ext cx="2915877" cy="314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48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Installer tool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84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0"/>
          <p:cNvSpPr txBox="1">
            <a:spLocks noGrp="1"/>
          </p:cNvSpPr>
          <p:nvPr>
            <p:ph type="title"/>
          </p:nvPr>
        </p:nvSpPr>
        <p:spPr>
          <a:xfrm>
            <a:off x="1261388" y="584400"/>
            <a:ext cx="8862300" cy="6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Installer tool</a:t>
            </a:r>
            <a:endParaRPr dirty="0"/>
          </a:p>
        </p:txBody>
      </p:sp>
      <p:sp>
        <p:nvSpPr>
          <p:cNvPr id="728" name="Google Shape;728;p70"/>
          <p:cNvSpPr txBox="1">
            <a:spLocks noGrp="1"/>
          </p:cNvSpPr>
          <p:nvPr>
            <p:ph type="body" idx="1"/>
          </p:nvPr>
        </p:nvSpPr>
        <p:spPr>
          <a:xfrm>
            <a:off x="1261388" y="2001180"/>
            <a:ext cx="4977008" cy="32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</a:t>
            </a:r>
            <a:r>
              <a:rPr lang="en-GB" dirty="0" err="1"/>
              <a:t>VergeSense</a:t>
            </a:r>
            <a:r>
              <a:rPr lang="en-GB" dirty="0"/>
              <a:t> Installer Tool application can be used to: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285750" indent="-285750"/>
            <a:endParaRPr lang="en-GB" dirty="0"/>
          </a:p>
          <a:p>
            <a:pPr marL="285750" indent="-285750"/>
            <a:r>
              <a:rPr lang="en-GB" dirty="0"/>
              <a:t>Advises where the hardware is to be installed</a:t>
            </a:r>
          </a:p>
          <a:p>
            <a:pPr marL="285750" indent="-285750"/>
            <a:r>
              <a:rPr lang="en-GB" dirty="0"/>
              <a:t>Check Sensor connectivity</a:t>
            </a:r>
          </a:p>
          <a:p>
            <a:pPr marL="285750" indent="-285750"/>
            <a:r>
              <a:rPr lang="en-GB" dirty="0"/>
              <a:t>Confirm sensor coverage</a:t>
            </a:r>
          </a:p>
          <a:p>
            <a:pPr marL="285750" indent="-285750"/>
            <a:r>
              <a:rPr lang="en-GB" dirty="0"/>
              <a:t>Track installation progress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VergeSense</a:t>
            </a:r>
            <a:r>
              <a:rPr lang="en-GB" dirty="0"/>
              <a:t> will grant access to the installer tool prior to start of installation.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Access the web based application at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cloud.vergesense.com</a:t>
            </a:r>
            <a:r>
              <a:rPr lang="en-GB" b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690EE4-3A10-E519-1268-0AA473ABA2C4}"/>
              </a:ext>
            </a:extLst>
          </p:cNvPr>
          <p:cNvGrpSpPr/>
          <p:nvPr/>
        </p:nvGrpSpPr>
        <p:grpSpPr>
          <a:xfrm>
            <a:off x="5185458" y="999388"/>
            <a:ext cx="7373073" cy="5000673"/>
            <a:chOff x="5185458" y="999388"/>
            <a:chExt cx="7373073" cy="5000673"/>
          </a:xfrm>
        </p:grpSpPr>
        <p:pic>
          <p:nvPicPr>
            <p:cNvPr id="2" name="Google Shape;309;g90511ce958_0_4">
              <a:extLst>
                <a:ext uri="{FF2B5EF4-FFF2-40B4-BE49-F238E27FC236}">
                  <a16:creationId xmlns:a16="http://schemas.microsoft.com/office/drawing/2014/main" id="{48F44103-D7A6-4115-596D-7847EBD2130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5240" t="15660" r="17681" b="22731"/>
            <a:stretch/>
          </p:blipFill>
          <p:spPr>
            <a:xfrm>
              <a:off x="5185458" y="999388"/>
              <a:ext cx="7373073" cy="5000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28DE0C-F2F2-C7D6-3D0E-A446BE8D699B}"/>
                </a:ext>
              </a:extLst>
            </p:cNvPr>
            <p:cNvSpPr/>
            <p:nvPr/>
          </p:nvSpPr>
          <p:spPr>
            <a:xfrm>
              <a:off x="6733309" y="2458192"/>
              <a:ext cx="920338" cy="100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7158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2055150" y="2971800"/>
            <a:ext cx="8862300" cy="10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Process 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1587998"/>
      </p:ext>
    </p:extLst>
  </p:cSld>
  <p:clrMapOvr>
    <a:masterClrMapping/>
  </p:clrMapOvr>
</p:sld>
</file>

<file path=ppt/theme/theme1.xml><?xml version="1.0" encoding="utf-8"?>
<a:theme xmlns:a="http://schemas.openxmlformats.org/drawingml/2006/main" name="VergeSense Slide Masters">
  <a:themeElements>
    <a:clrScheme name="Custom 6">
      <a:dk1>
        <a:srgbClr val="0E0D30"/>
      </a:dk1>
      <a:lt1>
        <a:srgbClr val="F8F8F8"/>
      </a:lt1>
      <a:dk2>
        <a:srgbClr val="0E0D30"/>
      </a:dk2>
      <a:lt2>
        <a:srgbClr val="531AF6"/>
      </a:lt2>
      <a:accent1>
        <a:srgbClr val="38C78A"/>
      </a:accent1>
      <a:accent2>
        <a:srgbClr val="8D83FF"/>
      </a:accent2>
      <a:accent3>
        <a:srgbClr val="DFDDD7"/>
      </a:accent3>
      <a:accent4>
        <a:srgbClr val="F4F3EF"/>
      </a:accent4>
      <a:accent5>
        <a:srgbClr val="0E0D30"/>
      </a:accent5>
      <a:accent6>
        <a:srgbClr val="0E0D30"/>
      </a:accent6>
      <a:hlink>
        <a:srgbClr val="531AF6"/>
      </a:hlink>
      <a:folHlink>
        <a:srgbClr val="8D83F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VMware">
      <a:dk1>
        <a:srgbClr val="717074"/>
      </a:dk1>
      <a:lt1>
        <a:srgbClr val="FFFFFF"/>
      </a:lt1>
      <a:dk2>
        <a:srgbClr val="000000"/>
      </a:dk2>
      <a:lt2>
        <a:srgbClr val="C6C6C8"/>
      </a:lt2>
      <a:accent1>
        <a:srgbClr val="0095D3"/>
      </a:accent1>
      <a:accent2>
        <a:srgbClr val="89CBDF"/>
      </a:accent2>
      <a:accent3>
        <a:srgbClr val="006990"/>
      </a:accent3>
      <a:accent4>
        <a:srgbClr val="6DB33F"/>
      </a:accent4>
      <a:accent5>
        <a:srgbClr val="C2CD23"/>
      </a:accent5>
      <a:accent6>
        <a:srgbClr val="387C2C"/>
      </a:accent6>
      <a:hlink>
        <a:srgbClr val="0095D3"/>
      </a:hlink>
      <a:folHlink>
        <a:srgbClr val="89CBD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11122</TotalTime>
  <Words>937</Words>
  <Application>Microsoft Macintosh PowerPoint</Application>
  <PresentationFormat>Widescreen</PresentationFormat>
  <Paragraphs>333</Paragraphs>
  <Slides>38</Slides>
  <Notes>38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Inter</vt:lpstr>
      <vt:lpstr>Roboto Mono Medium</vt:lpstr>
      <vt:lpstr>Inter Light</vt:lpstr>
      <vt:lpstr>Calibri</vt:lpstr>
      <vt:lpstr>VergeSense Slide Masters</vt:lpstr>
      <vt:lpstr>VergeSense Installation</vt:lpstr>
      <vt:lpstr>Agenda</vt:lpstr>
      <vt:lpstr>Introductions</vt:lpstr>
      <vt:lpstr>Hardware</vt:lpstr>
      <vt:lpstr>What is being installed? </vt:lpstr>
      <vt:lpstr>How it connects</vt:lpstr>
      <vt:lpstr>Installer tool</vt:lpstr>
      <vt:lpstr>Installer tool</vt:lpstr>
      <vt:lpstr>Process Overview</vt:lpstr>
      <vt:lpstr>Installation Process Overview</vt:lpstr>
      <vt:lpstr>Installation Process Overview</vt:lpstr>
      <vt:lpstr>Installation Process Overview</vt:lpstr>
      <vt:lpstr>Installation order - #1</vt:lpstr>
      <vt:lpstr>Installation order - #2</vt:lpstr>
      <vt:lpstr>Installation order - #3</vt:lpstr>
      <vt:lpstr>Installation Steps</vt:lpstr>
      <vt:lpstr>Sensor Installation</vt:lpstr>
      <vt:lpstr>Sensor Installation</vt:lpstr>
      <vt:lpstr>Sensor Installation</vt:lpstr>
      <vt:lpstr>Sensor Installation</vt:lpstr>
      <vt:lpstr>Sensor Installation – LED Patterns</vt:lpstr>
      <vt:lpstr>Sensor Installation</vt:lpstr>
      <vt:lpstr>Sensor Installation</vt:lpstr>
      <vt:lpstr>Sensor Installation</vt:lpstr>
      <vt:lpstr>Sensor Installation - Tips</vt:lpstr>
      <vt:lpstr>Sensor Installation – common mistakes</vt:lpstr>
      <vt:lpstr>Sensor Installation – common mistakes</vt:lpstr>
      <vt:lpstr>Sensor Installation – common mistakes</vt:lpstr>
      <vt:lpstr>Sensor Installation – As-Built Matrix</vt:lpstr>
      <vt:lpstr>Sensor Installation – System Health</vt:lpstr>
      <vt:lpstr>Sensor Installation – System Health</vt:lpstr>
      <vt:lpstr>Installation - Troubleshooting</vt:lpstr>
      <vt:lpstr>Team Structure and Deployment Timeline</vt:lpstr>
      <vt:lpstr>Team Structure and Deployment Timeline</vt:lpstr>
      <vt:lpstr>Team Structure and Deployment Timeline</vt:lpstr>
      <vt:lpstr>Live Support</vt:lpstr>
      <vt:lpstr>Questions?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updated VergeSense slide deck template!</dc:title>
  <cp:lastModifiedBy>David Whiley</cp:lastModifiedBy>
  <cp:revision>17</cp:revision>
  <dcterms:modified xsi:type="dcterms:W3CDTF">2025-03-25T12:21:20Z</dcterms:modified>
</cp:coreProperties>
</file>