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5" r:id="rId1"/>
  </p:sldMasterIdLst>
  <p:notesMasterIdLst>
    <p:notesMasterId r:id="rId49"/>
  </p:notesMasterIdLst>
  <p:sldIdLst>
    <p:sldId id="295" r:id="rId2"/>
    <p:sldId id="296" r:id="rId3"/>
    <p:sldId id="297" r:id="rId4"/>
    <p:sldId id="304" r:id="rId5"/>
    <p:sldId id="298" r:id="rId6"/>
    <p:sldId id="346" r:id="rId7"/>
    <p:sldId id="299" r:id="rId8"/>
    <p:sldId id="300" r:id="rId9"/>
    <p:sldId id="303" r:id="rId10"/>
    <p:sldId id="308" r:id="rId11"/>
    <p:sldId id="305" r:id="rId12"/>
    <p:sldId id="343" r:id="rId13"/>
    <p:sldId id="344" r:id="rId14"/>
    <p:sldId id="345" r:id="rId15"/>
    <p:sldId id="310" r:id="rId16"/>
    <p:sldId id="311" r:id="rId17"/>
    <p:sldId id="312" r:id="rId18"/>
    <p:sldId id="306" r:id="rId19"/>
    <p:sldId id="315" r:id="rId20"/>
    <p:sldId id="313" r:id="rId21"/>
    <p:sldId id="314" r:id="rId22"/>
    <p:sldId id="316" r:id="rId23"/>
    <p:sldId id="317" r:id="rId24"/>
    <p:sldId id="336" r:id="rId25"/>
    <p:sldId id="318" r:id="rId26"/>
    <p:sldId id="321" r:id="rId27"/>
    <p:sldId id="322" r:id="rId28"/>
    <p:sldId id="324" r:id="rId29"/>
    <p:sldId id="325" r:id="rId30"/>
    <p:sldId id="326" r:id="rId31"/>
    <p:sldId id="328" r:id="rId32"/>
    <p:sldId id="319" r:id="rId33"/>
    <p:sldId id="320" r:id="rId34"/>
    <p:sldId id="338" r:id="rId35"/>
    <p:sldId id="339" r:id="rId36"/>
    <p:sldId id="340" r:id="rId37"/>
    <p:sldId id="341" r:id="rId38"/>
    <p:sldId id="342" r:id="rId39"/>
    <p:sldId id="329" r:id="rId40"/>
    <p:sldId id="330" r:id="rId41"/>
    <p:sldId id="331" r:id="rId42"/>
    <p:sldId id="307" r:id="rId43"/>
    <p:sldId id="332" r:id="rId44"/>
    <p:sldId id="333" r:id="rId45"/>
    <p:sldId id="334" r:id="rId46"/>
    <p:sldId id="302" r:id="rId47"/>
    <p:sldId id="294" r:id="rId48"/>
  </p:sldIdLst>
  <p:sldSz cx="12192000" cy="6858000"/>
  <p:notesSz cx="6858000" cy="9144000"/>
  <p:embeddedFontLst>
    <p:embeddedFont>
      <p:font typeface="Inter" pitchFamily="49" charset="0"/>
      <p:regular r:id="rId50"/>
      <p:bold r:id="rId51"/>
    </p:embeddedFont>
    <p:embeddedFont>
      <p:font typeface="Inter Light" panose="02000503000000020004" pitchFamily="2" charset="0"/>
      <p:regular r:id="rId52"/>
      <p:bold r:id="rId53"/>
    </p:embeddedFont>
    <p:embeddedFont>
      <p:font typeface="Roboto Mono Medium" panose="020F0502020204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VergeSense-L302" id="{EFCE9844-1E33-DE42-BA8A-5DBA2071BF67}">
          <p14:sldIdLst>
            <p14:sldId id="295"/>
            <p14:sldId id="296"/>
          </p14:sldIdLst>
        </p14:section>
        <p14:section name="Introduction" id="{E1F82B60-F6A5-6F48-B299-4202B66CCA21}">
          <p14:sldIdLst>
            <p14:sldId id="297"/>
          </p14:sldIdLst>
        </p14:section>
        <p14:section name="Hardware" id="{217E5952-50F0-414E-A61F-5EB52A2A9E9A}">
          <p14:sldIdLst>
            <p14:sldId id="304"/>
            <p14:sldId id="298"/>
            <p14:sldId id="346"/>
            <p14:sldId id="299"/>
            <p14:sldId id="300"/>
          </p14:sldIdLst>
        </p14:section>
        <p14:section name="Installer Tool" id="{FE62DDF3-5496-D84A-9291-3C3578177005}">
          <p14:sldIdLst>
            <p14:sldId id="303"/>
            <p14:sldId id="308"/>
          </p14:sldIdLst>
        </p14:section>
        <p14:section name="Process Overview" id="{3962DE91-BAEA-C247-A254-4FFB134F1D02}">
          <p14:sldIdLst>
            <p14:sldId id="305"/>
            <p14:sldId id="343"/>
            <p14:sldId id="344"/>
            <p14:sldId id="345"/>
            <p14:sldId id="310"/>
            <p14:sldId id="311"/>
            <p14:sldId id="312"/>
          </p14:sldIdLst>
        </p14:section>
        <p14:section name="Installation Steps" id="{54C23482-071D-1C4A-83EC-D0F7A714EDFB}">
          <p14:sldIdLst>
            <p14:sldId id="306"/>
          </p14:sldIdLst>
        </p14:section>
        <p14:section name="Installation Steps - Gateway" id="{4B7FB383-BFF5-C142-93E4-D53DAF2DE8C4}">
          <p14:sldIdLst>
            <p14:sldId id="315"/>
            <p14:sldId id="313"/>
            <p14:sldId id="314"/>
            <p14:sldId id="316"/>
          </p14:sldIdLst>
        </p14:section>
        <p14:section name="Installation Steps - Sensors" id="{E8448B9E-2931-8B49-AFB9-BE349A3063AA}">
          <p14:sldIdLst>
            <p14:sldId id="317"/>
            <p14:sldId id="336"/>
            <p14:sldId id="318"/>
            <p14:sldId id="321"/>
            <p14:sldId id="322"/>
            <p14:sldId id="324"/>
            <p14:sldId id="325"/>
            <p14:sldId id="326"/>
            <p14:sldId id="328"/>
            <p14:sldId id="319"/>
            <p14:sldId id="320"/>
            <p14:sldId id="338"/>
            <p14:sldId id="339"/>
          </p14:sldIdLst>
        </p14:section>
        <p14:section name="Installation Sensors - Common Mistakes" id="{8787BCC6-B6C9-5840-A8C8-D0EA0D9C2754}">
          <p14:sldIdLst>
            <p14:sldId id="340"/>
            <p14:sldId id="341"/>
            <p14:sldId id="342"/>
          </p14:sldIdLst>
        </p14:section>
        <p14:section name="Installation Sensors - Go back/Flagging" id="{95645B05-CDC5-5A4E-91D9-85ABBBB663A5}">
          <p14:sldIdLst>
            <p14:sldId id="329"/>
            <p14:sldId id="330"/>
          </p14:sldIdLst>
        </p14:section>
        <p14:section name="Installation - System Health" id="{C4328313-4850-4C42-B8D3-DAD43434E2A0}">
          <p14:sldIdLst>
            <p14:sldId id="331"/>
          </p14:sldIdLst>
        </p14:section>
        <p14:section name="Team Structure and Deployment Timeline" id="{C52B5133-BCE2-BB46-8208-431F93774CA4}">
          <p14:sldIdLst>
            <p14:sldId id="307"/>
            <p14:sldId id="332"/>
            <p14:sldId id="333"/>
            <p14:sldId id="334"/>
          </p14:sldIdLst>
        </p14:section>
        <p14:section name="Q&amp;A" id="{732BF7BB-CE91-DB4C-973E-BF08D01E6EC8}">
          <p14:sldIdLst>
            <p14:sldId id="302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8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1991C3-2752-49DB-A11C-E7C8C935BD5B}">
  <a:tblStyle styleId="{B21991C3-2752-49DB-A11C-E7C8C935BD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94678"/>
  </p:normalViewPr>
  <p:slideViewPr>
    <p:cSldViewPr snapToGrid="0">
      <p:cViewPr varScale="1">
        <p:scale>
          <a:sx n="153" d="100"/>
          <a:sy n="153" d="100"/>
        </p:scale>
        <p:origin x="184" y="1112"/>
      </p:cViewPr>
      <p:guideLst>
        <p:guide orient="horz" pos="33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3c11f1e19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3c11f1e19a_0_165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g13c11f1e19a_0_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582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615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259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714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>
          <a:extLst>
            <a:ext uri="{FF2B5EF4-FFF2-40B4-BE49-F238E27FC236}">
              <a16:creationId xmlns:a16="http://schemas.microsoft.com/office/drawing/2014/main" id="{7E52B706-115C-03DE-7897-5F77D8552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>
            <a:extLst>
              <a:ext uri="{FF2B5EF4-FFF2-40B4-BE49-F238E27FC236}">
                <a16:creationId xmlns:a16="http://schemas.microsoft.com/office/drawing/2014/main" id="{79B045FA-0341-DE83-5FDE-8453A8D0C0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>
            <a:extLst>
              <a:ext uri="{FF2B5EF4-FFF2-40B4-BE49-F238E27FC236}">
                <a16:creationId xmlns:a16="http://schemas.microsoft.com/office/drawing/2014/main" id="{7D91F1CB-9B62-E6CA-602E-0C183C20E8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>
            <a:extLst>
              <a:ext uri="{FF2B5EF4-FFF2-40B4-BE49-F238E27FC236}">
                <a16:creationId xmlns:a16="http://schemas.microsoft.com/office/drawing/2014/main" id="{C8EAA20F-9B9C-4F57-DDE5-CD861C315A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833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>
          <a:extLst>
            <a:ext uri="{FF2B5EF4-FFF2-40B4-BE49-F238E27FC236}">
              <a16:creationId xmlns:a16="http://schemas.microsoft.com/office/drawing/2014/main" id="{4AB7B2A0-F3E5-8E14-865E-73CC8DB77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>
            <a:extLst>
              <a:ext uri="{FF2B5EF4-FFF2-40B4-BE49-F238E27FC236}">
                <a16:creationId xmlns:a16="http://schemas.microsoft.com/office/drawing/2014/main" id="{6CAAE2D9-305F-67E2-FE0F-F27CD7F7E1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>
            <a:extLst>
              <a:ext uri="{FF2B5EF4-FFF2-40B4-BE49-F238E27FC236}">
                <a16:creationId xmlns:a16="http://schemas.microsoft.com/office/drawing/2014/main" id="{802CCFD3-D96D-6A01-CCBB-42EADDEC43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>
            <a:extLst>
              <a:ext uri="{FF2B5EF4-FFF2-40B4-BE49-F238E27FC236}">
                <a16:creationId xmlns:a16="http://schemas.microsoft.com/office/drawing/2014/main" id="{054667F5-CC64-A2AA-2B52-4E313194102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7990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880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303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674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8071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28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3cad80ecf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13cad80ecf6_0_55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g13cad80ecf6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8734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209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718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656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6027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933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925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051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271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975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994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cad80ecf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cad80ecf6_0_135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g13cad80ecf6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117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604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568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549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3444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0634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3066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984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529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5158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652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978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580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627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386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7145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7786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3401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1276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3c11f1e19a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3c11f1e19a_0_426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g13c11f1e19a_0_4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147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>
          <a:extLst>
            <a:ext uri="{FF2B5EF4-FFF2-40B4-BE49-F238E27FC236}">
              <a16:creationId xmlns:a16="http://schemas.microsoft.com/office/drawing/2014/main" id="{7724CD27-C3A6-50DC-52DD-5E6CB0CC3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>
            <a:extLst>
              <a:ext uri="{FF2B5EF4-FFF2-40B4-BE49-F238E27FC236}">
                <a16:creationId xmlns:a16="http://schemas.microsoft.com/office/drawing/2014/main" id="{2E96D1E3-5685-578E-33B2-3088409761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>
            <a:extLst>
              <a:ext uri="{FF2B5EF4-FFF2-40B4-BE49-F238E27FC236}">
                <a16:creationId xmlns:a16="http://schemas.microsoft.com/office/drawing/2014/main" id="{6F000B65-E01E-9674-00C8-7CFD2A1922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>
            <a:extLst>
              <a:ext uri="{FF2B5EF4-FFF2-40B4-BE49-F238E27FC236}">
                <a16:creationId xmlns:a16="http://schemas.microsoft.com/office/drawing/2014/main" id="{9836ACC1-09B6-C279-B3F3-CC1E2BDAA54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483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3cad80ecf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3cad80ecf6_0_97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13cad80ecf6_0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31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853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532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-coverslide-people6">
  <p:cSld name="Cover Slide _4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8"/>
          <p:cNvSpPr txBox="1"/>
          <p:nvPr/>
        </p:nvSpPr>
        <p:spPr>
          <a:xfrm>
            <a:off x="611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8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" name="Google Shape;101;p8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" name="Google Shape;102;p8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3" name="Google Shape;10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8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5" name="Google Shape;105;p8"/>
          <p:cNvSpPr txBox="1">
            <a:spLocks noGrp="1"/>
          </p:cNvSpPr>
          <p:nvPr>
            <p:ph type="subTitle" idx="1"/>
          </p:nvPr>
        </p:nvSpPr>
        <p:spPr>
          <a:xfrm>
            <a:off x="1581175" y="3091788"/>
            <a:ext cx="82476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 Light"/>
              <a:buNone/>
              <a:defRPr sz="22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581175" y="2229450"/>
            <a:ext cx="8862300" cy="8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Inter Light"/>
              <a:buNone/>
              <a:defRPr sz="48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8"/>
          <p:cNvSpPr txBox="1">
            <a:spLocks noGrp="1"/>
          </p:cNvSpPr>
          <p:nvPr>
            <p:ph type="subTitle" idx="2"/>
          </p:nvPr>
        </p:nvSpPr>
        <p:spPr>
          <a:xfrm>
            <a:off x="1581175" y="4137050"/>
            <a:ext cx="8247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Light"/>
              <a:buNone/>
              <a:defRPr sz="18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8"/>
          <p:cNvSpPr txBox="1">
            <a:spLocks noGrp="1"/>
          </p:cNvSpPr>
          <p:nvPr>
            <p:ph type="subTitle" idx="3"/>
          </p:nvPr>
        </p:nvSpPr>
        <p:spPr>
          <a:xfrm>
            <a:off x="1581175" y="5463471"/>
            <a:ext cx="8247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Mono Medium"/>
              <a:buNone/>
              <a:defRPr sz="1800" i="0" u="none" strike="noStrike" cap="none"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-coverslide-location1">
  <p:cSld name="Cover Slide _4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 txBox="1"/>
          <p:nvPr/>
        </p:nvSpPr>
        <p:spPr>
          <a:xfrm>
            <a:off x="611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9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9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9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" name="Google Shape;115;p9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16" name="Google Shape;11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9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" name="Google Shape;118;p9"/>
          <p:cNvSpPr txBox="1">
            <a:spLocks noGrp="1"/>
          </p:cNvSpPr>
          <p:nvPr>
            <p:ph type="subTitle" idx="1"/>
          </p:nvPr>
        </p:nvSpPr>
        <p:spPr>
          <a:xfrm>
            <a:off x="1581175" y="3091788"/>
            <a:ext cx="82476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 Light"/>
              <a:buNone/>
              <a:defRPr sz="22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>
          <a:xfrm>
            <a:off x="1581175" y="2229450"/>
            <a:ext cx="8862300" cy="8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Inter Light"/>
              <a:buNone/>
              <a:defRPr sz="48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2"/>
          </p:nvPr>
        </p:nvSpPr>
        <p:spPr>
          <a:xfrm>
            <a:off x="1581175" y="4137050"/>
            <a:ext cx="8247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Light"/>
              <a:buNone/>
              <a:defRPr sz="18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subTitle" idx="3"/>
          </p:nvPr>
        </p:nvSpPr>
        <p:spPr>
          <a:xfrm>
            <a:off x="1581175" y="5463471"/>
            <a:ext cx="8247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Mono Medium"/>
              <a:buNone/>
              <a:defRPr sz="1800" i="0" u="none" strike="noStrike" cap="none"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-2columncontent-image">
  <p:cSld name="Cover Slide _4_1_1_1_1_1_1_1_1_2_3"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Google Shape;176;p14"/>
          <p:cNvCxnSpPr/>
          <p:nvPr/>
        </p:nvCxnSpPr>
        <p:spPr>
          <a:xfrm>
            <a:off x="503475" y="1600200"/>
            <a:ext cx="122913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14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4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9" name="Google Shape;179;p14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14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81" name="Google Shape;18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4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14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body" idx="1"/>
          </p:nvPr>
        </p:nvSpPr>
        <p:spPr>
          <a:xfrm>
            <a:off x="1284896" y="1878675"/>
            <a:ext cx="56586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85" name="Google Shape;185;p14"/>
          <p:cNvSpPr>
            <a:spLocks noGrp="1"/>
          </p:cNvSpPr>
          <p:nvPr>
            <p:ph type="pic" idx="2"/>
          </p:nvPr>
        </p:nvSpPr>
        <p:spPr>
          <a:xfrm>
            <a:off x="7730550" y="1878675"/>
            <a:ext cx="3261600" cy="377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-2columncontent-image-dark">
  <p:cSld name="Cover Slide _4_1_1_1_1_1_1_1_1_2_3_2">
    <p:bg>
      <p:bgPr>
        <a:solidFill>
          <a:schemeClr val="dk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5"/>
          <p:cNvSpPr txBox="1"/>
          <p:nvPr/>
        </p:nvSpPr>
        <p:spPr>
          <a:xfrm>
            <a:off x="611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" name="Google Shape;189;p15"/>
          <p:cNvCxnSpPr/>
          <p:nvPr/>
        </p:nvCxnSpPr>
        <p:spPr>
          <a:xfrm>
            <a:off x="575400" y="1600200"/>
            <a:ext cx="11695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5"/>
          <p:cNvSpPr>
            <a:spLocks noGrp="1"/>
          </p:cNvSpPr>
          <p:nvPr>
            <p:ph type="pic" idx="2"/>
          </p:nvPr>
        </p:nvSpPr>
        <p:spPr>
          <a:xfrm>
            <a:off x="7730550" y="1878675"/>
            <a:ext cx="3261600" cy="37749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15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5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15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" name="Google Shape;194;p15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95" name="Google Shape;1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15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" name="Google Shape;197;p15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body" idx="1"/>
          </p:nvPr>
        </p:nvSpPr>
        <p:spPr>
          <a:xfrm>
            <a:off x="1284903" y="1878675"/>
            <a:ext cx="55767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-twocolumncontent2">
  <p:cSld name="Cover Slide _4_1_1_1_1_1_1_1_1_2_1"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7" name="Google Shape;297;p24"/>
          <p:cNvCxnSpPr/>
          <p:nvPr/>
        </p:nvCxnSpPr>
        <p:spPr>
          <a:xfrm rot="10800000" flipH="1">
            <a:off x="575400" y="1596300"/>
            <a:ext cx="11601600" cy="39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24"/>
          <p:cNvCxnSpPr/>
          <p:nvPr/>
        </p:nvCxnSpPr>
        <p:spPr>
          <a:xfrm>
            <a:off x="6096000" y="1596300"/>
            <a:ext cx="0" cy="5304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9" name="Google Shape;299;p24"/>
          <p:cNvSpPr txBox="1">
            <a:spLocks noGrp="1"/>
          </p:cNvSpPr>
          <p:nvPr>
            <p:ph type="body" idx="1"/>
          </p:nvPr>
        </p:nvSpPr>
        <p:spPr>
          <a:xfrm>
            <a:off x="1284899" y="1878675"/>
            <a:ext cx="42051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body" idx="2"/>
          </p:nvPr>
        </p:nvSpPr>
        <p:spPr>
          <a:xfrm>
            <a:off x="6553199" y="1878675"/>
            <a:ext cx="42051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01" name="Google Shape;301;p24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4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3" name="Google Shape;303;p24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4" name="Google Shape;304;p24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05" name="Google Shape;30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24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7" name="Google Shape;307;p24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-1columncontent">
  <p:cSld name="Cover Slide _4_1_1_1_1_1_1_1_1_2_1_1">
    <p:bg>
      <p:bgPr>
        <a:solidFill>
          <a:schemeClr val="lt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0" name="Google Shape;310;p25"/>
          <p:cNvCxnSpPr/>
          <p:nvPr/>
        </p:nvCxnSpPr>
        <p:spPr>
          <a:xfrm rot="10800000" flipH="1">
            <a:off x="575400" y="1596300"/>
            <a:ext cx="11601600" cy="39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" name="Google Shape;311;p25"/>
          <p:cNvCxnSpPr/>
          <p:nvPr/>
        </p:nvCxnSpPr>
        <p:spPr>
          <a:xfrm>
            <a:off x="11393800" y="-35350"/>
            <a:ext cx="0" cy="69063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25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5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" name="Google Shape;314;p25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p25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16" name="Google Shape;31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Google Shape;317;p25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5"/>
          <p:cNvSpPr txBox="1">
            <a:spLocks noGrp="1"/>
          </p:cNvSpPr>
          <p:nvPr>
            <p:ph type="body" idx="1"/>
          </p:nvPr>
        </p:nvSpPr>
        <p:spPr>
          <a:xfrm>
            <a:off x="1284901" y="1878675"/>
            <a:ext cx="95217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19" name="Google Shape;319;p25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-bigidea">
  <p:cSld name="Cover Slide _4_1_1_1_1_1_1_1_1_2_1_1_1_1">
    <p:bg>
      <p:bgPr>
        <a:solidFill>
          <a:schemeClr val="dk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1"/>
          <p:cNvSpPr txBox="1"/>
          <p:nvPr/>
        </p:nvSpPr>
        <p:spPr>
          <a:xfrm>
            <a:off x="611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1"/>
          <p:cNvSpPr txBox="1"/>
          <p:nvPr/>
        </p:nvSpPr>
        <p:spPr>
          <a:xfrm rot="-5400000" flipH="1">
            <a:off x="-497287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0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5" name="Google Shape;375;p3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Light"/>
              <a:buNone/>
              <a:defRPr sz="44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6" name="Google Shape;376;p31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1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31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9" name="Google Shape;379;p31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80" name="Google Shape;38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31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-agenda">
  <p:cSld name="Cover Slide _4_1_1_1_1_1_1_1_1_1_1_4">
    <p:bg>
      <p:bgPr>
        <a:solidFill>
          <a:schemeClr val="dk2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5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8" name="Google Shape;428;p35"/>
          <p:cNvCxnSpPr/>
          <p:nvPr/>
        </p:nvCxnSpPr>
        <p:spPr>
          <a:xfrm rot="10800000" flipH="1">
            <a:off x="575400" y="1596300"/>
            <a:ext cx="11601600" cy="3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9" name="Google Shape;429;p35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5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1" name="Google Shape;431;p35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2" name="Google Shape;432;p35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33" name="Google Shape;43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p35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5" name="Google Shape;435;p35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" name="Google Shape;436;p35"/>
          <p:cNvSpPr txBox="1">
            <a:spLocks noGrp="1"/>
          </p:cNvSpPr>
          <p:nvPr>
            <p:ph type="body" idx="1"/>
          </p:nvPr>
        </p:nvSpPr>
        <p:spPr>
          <a:xfrm>
            <a:off x="1284900" y="1878675"/>
            <a:ext cx="11919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○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○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○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○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  <p:sp>
        <p:nvSpPr>
          <p:cNvPr id="437" name="Google Shape;437;p35"/>
          <p:cNvSpPr txBox="1">
            <a:spLocks noGrp="1"/>
          </p:cNvSpPr>
          <p:nvPr>
            <p:ph type="body" idx="2"/>
          </p:nvPr>
        </p:nvSpPr>
        <p:spPr>
          <a:xfrm>
            <a:off x="2946599" y="1878675"/>
            <a:ext cx="38967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cxnSp>
        <p:nvCxnSpPr>
          <p:cNvPr id="438" name="Google Shape;438;p35"/>
          <p:cNvCxnSpPr/>
          <p:nvPr/>
        </p:nvCxnSpPr>
        <p:spPr>
          <a:xfrm>
            <a:off x="11393800" y="-35350"/>
            <a:ext cx="0" cy="69063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-thankyou">
  <p:cSld name="Cover Slide _4_1_1_1_1_1_1_1_1_1_1_1">
    <p:bg>
      <p:bgPr>
        <a:solidFill>
          <a:schemeClr val="dk2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7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7"/>
          <p:cNvSpPr txBox="1"/>
          <p:nvPr/>
        </p:nvSpPr>
        <p:spPr>
          <a:xfrm>
            <a:off x="611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title"/>
          </p:nvPr>
        </p:nvSpPr>
        <p:spPr>
          <a:xfrm>
            <a:off x="1886663" y="35833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5" name="Google Shape;455;p37"/>
          <p:cNvSpPr txBox="1">
            <a:spLocks noGrp="1"/>
          </p:cNvSpPr>
          <p:nvPr>
            <p:ph type="subTitle" idx="1"/>
          </p:nvPr>
        </p:nvSpPr>
        <p:spPr>
          <a:xfrm>
            <a:off x="4527875" y="4380050"/>
            <a:ext cx="3579900" cy="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6" name="Google Shape;456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62936" y="2208950"/>
            <a:ext cx="1709775" cy="111570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7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7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9" name="Google Shape;459;p37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0" name="Google Shape;460;p37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61" name="Google Shape;4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2" name="Google Shape;462;p37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12;p1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3;p1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1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1"/>
          <p:cNvSpPr txBox="1">
            <a:spLocks noGrp="1"/>
          </p:cNvSpPr>
          <p:nvPr>
            <p:ph type="body" idx="1"/>
          </p:nvPr>
        </p:nvSpPr>
        <p:spPr>
          <a:xfrm>
            <a:off x="1284901" y="1878675"/>
            <a:ext cx="9521700" cy="3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body" idx="2"/>
          </p:nvPr>
        </p:nvSpPr>
        <p:spPr>
          <a:xfrm>
            <a:off x="1437300" y="3981825"/>
            <a:ext cx="9521700" cy="2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dk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0" r:id="rId3"/>
    <p:sldLayoutId id="2147483661" r:id="rId4"/>
    <p:sldLayoutId id="2147483670" r:id="rId5"/>
    <p:sldLayoutId id="2147483671" r:id="rId6"/>
    <p:sldLayoutId id="2147483677" r:id="rId7"/>
    <p:sldLayoutId id="2147483681" r:id="rId8"/>
    <p:sldLayoutId id="214748368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872">
          <p15:clr>
            <a:srgbClr val="F26B43"/>
          </p15:clr>
        </p15:guide>
        <p15:guide id="4" orient="horz" pos="1584">
          <p15:clr>
            <a:srgbClr val="F26B43"/>
          </p15:clr>
        </p15:guide>
        <p15:guide id="5" orient="horz" pos="1296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720">
          <p15:clr>
            <a:srgbClr val="F26B43"/>
          </p15:clr>
        </p15:guide>
        <p15:guide id="8" orient="horz" pos="576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2448">
          <p15:clr>
            <a:srgbClr val="F26B43"/>
          </p15:clr>
        </p15:guide>
        <p15:guide id="12" orient="horz" pos="2736">
          <p15:clr>
            <a:srgbClr val="F26B43"/>
          </p15:clr>
        </p15:guide>
        <p15:guide id="13" orient="horz" pos="3024">
          <p15:clr>
            <a:srgbClr val="F26B43"/>
          </p15:clr>
        </p15:guide>
        <p15:guide id="14" orient="horz" pos="3312">
          <p15:clr>
            <a:srgbClr val="F26B43"/>
          </p15:clr>
        </p15:guide>
        <p15:guide id="15" orient="horz" pos="3600">
          <p15:clr>
            <a:srgbClr val="F26B43"/>
          </p15:clr>
        </p15:guide>
        <p15:guide id="16" orient="horz" pos="3888">
          <p15:clr>
            <a:srgbClr val="F26B43"/>
          </p15:clr>
        </p15:guide>
        <p15:guide id="17" orient="horz" pos="4032">
          <p15:clr>
            <a:srgbClr val="F26B43"/>
          </p15:clr>
        </p15:guide>
        <p15:guide id="18" pos="3552">
          <p15:clr>
            <a:srgbClr val="F26B43"/>
          </p15:clr>
        </p15:guide>
        <p15:guide id="19" pos="3264">
          <p15:clr>
            <a:srgbClr val="F26B43"/>
          </p15:clr>
        </p15:guide>
        <p15:guide id="20" pos="2976">
          <p15:clr>
            <a:srgbClr val="F26B43"/>
          </p15:clr>
        </p15:guide>
        <p15:guide id="21" pos="2688">
          <p15:clr>
            <a:srgbClr val="F26B43"/>
          </p15:clr>
        </p15:guide>
        <p15:guide id="22" pos="2400">
          <p15:clr>
            <a:srgbClr val="F26B43"/>
          </p15:clr>
        </p15:guide>
        <p15:guide id="23" pos="2112">
          <p15:clr>
            <a:srgbClr val="F26B43"/>
          </p15:clr>
        </p15:guide>
        <p15:guide id="24" pos="1823">
          <p15:clr>
            <a:srgbClr val="F26B43"/>
          </p15:clr>
        </p15:guide>
        <p15:guide id="25" pos="1535">
          <p15:clr>
            <a:srgbClr val="F26B43"/>
          </p15:clr>
        </p15:guide>
        <p15:guide id="26" pos="1248">
          <p15:clr>
            <a:srgbClr val="F26B43"/>
          </p15:clr>
        </p15:guide>
        <p15:guide id="27" pos="959">
          <p15:clr>
            <a:srgbClr val="F26B43"/>
          </p15:clr>
        </p15:guide>
        <p15:guide id="28" pos="671">
          <p15:clr>
            <a:srgbClr val="F26B43"/>
          </p15:clr>
        </p15:guide>
        <p15:guide id="29" pos="383">
          <p15:clr>
            <a:srgbClr val="F26B43"/>
          </p15:clr>
        </p15:guide>
        <p15:guide id="30" pos="4128">
          <p15:clr>
            <a:srgbClr val="F26B43"/>
          </p15:clr>
        </p15:guide>
        <p15:guide id="31" pos="4416">
          <p15:clr>
            <a:srgbClr val="F26B43"/>
          </p15:clr>
        </p15:guide>
        <p15:guide id="32" pos="4704">
          <p15:clr>
            <a:srgbClr val="F26B43"/>
          </p15:clr>
        </p15:guide>
        <p15:guide id="33" pos="4993">
          <p15:clr>
            <a:srgbClr val="F26B43"/>
          </p15:clr>
        </p15:guide>
        <p15:guide id="34" pos="5280">
          <p15:clr>
            <a:srgbClr val="F26B43"/>
          </p15:clr>
        </p15:guide>
        <p15:guide id="35" pos="5568">
          <p15:clr>
            <a:srgbClr val="F26B43"/>
          </p15:clr>
        </p15:guide>
        <p15:guide id="36" pos="5857">
          <p15:clr>
            <a:srgbClr val="F26B43"/>
          </p15:clr>
        </p15:guide>
        <p15:guide id="37" pos="6145">
          <p15:clr>
            <a:srgbClr val="F26B43"/>
          </p15:clr>
        </p15:guide>
        <p15:guide id="38" pos="6433">
          <p15:clr>
            <a:srgbClr val="F26B43"/>
          </p15:clr>
        </p15:guide>
        <p15:guide id="39" pos="6721">
          <p15:clr>
            <a:srgbClr val="F26B43"/>
          </p15:clr>
        </p15:guide>
        <p15:guide id="40" pos="7009">
          <p15:clr>
            <a:srgbClr val="F26B43"/>
          </p15:clr>
        </p15:guide>
        <p15:guide id="41" pos="7297">
          <p15:clr>
            <a:srgbClr val="F26B43"/>
          </p15:clr>
        </p15:guide>
        <p15:guide id="42" pos="7680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2"/>
          <p:cNvSpPr txBox="1">
            <a:spLocks noGrp="1"/>
          </p:cNvSpPr>
          <p:nvPr>
            <p:ph type="subTitle" idx="1"/>
          </p:nvPr>
        </p:nvSpPr>
        <p:spPr>
          <a:xfrm>
            <a:off x="1581175" y="3091788"/>
            <a:ext cx="82476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VS-L302 overview</a:t>
            </a:r>
            <a:endParaRPr dirty="0"/>
          </a:p>
        </p:txBody>
      </p:sp>
      <p:sp>
        <p:nvSpPr>
          <p:cNvPr id="506" name="Google Shape;506;p42"/>
          <p:cNvSpPr txBox="1">
            <a:spLocks noGrp="1"/>
          </p:cNvSpPr>
          <p:nvPr>
            <p:ph type="title"/>
          </p:nvPr>
        </p:nvSpPr>
        <p:spPr>
          <a:xfrm>
            <a:off x="1581175" y="2229450"/>
            <a:ext cx="88623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VergeSense</a:t>
            </a:r>
            <a:r>
              <a:rPr lang="en-US" dirty="0"/>
              <a:t> Installation</a:t>
            </a:r>
            <a:endParaRPr dirty="0"/>
          </a:p>
        </p:txBody>
      </p:sp>
      <p:sp>
        <p:nvSpPr>
          <p:cNvPr id="507" name="Google Shape;507;p42"/>
          <p:cNvSpPr txBox="1">
            <a:spLocks noGrp="1"/>
          </p:cNvSpPr>
          <p:nvPr>
            <p:ph type="subTitle" idx="3"/>
          </p:nvPr>
        </p:nvSpPr>
        <p:spPr>
          <a:xfrm>
            <a:off x="1581175" y="5463471"/>
            <a:ext cx="82476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V3.1 May </a:t>
            </a:r>
            <a:r>
              <a:rPr lang="en-US" dirty="0"/>
              <a:t>2025 (G400C G400NC)</a:t>
            </a:r>
            <a:endParaRPr dirty="0"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508" name="Google Shape;508;p42"/>
          <p:cNvSpPr txBox="1">
            <a:spLocks noGrp="1"/>
          </p:cNvSpPr>
          <p:nvPr>
            <p:ph type="subTitle" idx="2"/>
          </p:nvPr>
        </p:nvSpPr>
        <p:spPr>
          <a:xfrm>
            <a:off x="1581175" y="4137050"/>
            <a:ext cx="82476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David Whiley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4578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Installer tool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61388" y="2001180"/>
            <a:ext cx="5043496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</a:t>
            </a:r>
            <a:r>
              <a:rPr lang="en-GB" dirty="0" err="1"/>
              <a:t>VergeSense</a:t>
            </a:r>
            <a:r>
              <a:rPr lang="en-GB" dirty="0"/>
              <a:t> Installer Tool application can be used to: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Advises where the hardware is to be installed</a:t>
            </a:r>
          </a:p>
          <a:p>
            <a:pPr marL="285750" indent="-285750"/>
            <a:r>
              <a:rPr lang="en-GB" dirty="0"/>
              <a:t>Check gateway and sensor connectivity</a:t>
            </a:r>
          </a:p>
          <a:p>
            <a:pPr marL="285750" indent="-285750"/>
            <a:r>
              <a:rPr lang="en-GB" dirty="0"/>
              <a:t>Confirm sensor coverage</a:t>
            </a:r>
          </a:p>
          <a:p>
            <a:pPr marL="285750" indent="-285750"/>
            <a:r>
              <a:rPr lang="en-GB" dirty="0"/>
              <a:t>Track installation progress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VergeSense</a:t>
            </a:r>
            <a:r>
              <a:rPr lang="en-GB" dirty="0"/>
              <a:t> will grant access to the installer tool prior to start of installation.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Access the web based application at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/>
              <a:t>cloud.vergesense.com</a:t>
            </a:r>
            <a:r>
              <a:rPr lang="en-GB" b="1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690EE4-3A10-E519-1268-0AA473ABA2C4}"/>
              </a:ext>
            </a:extLst>
          </p:cNvPr>
          <p:cNvGrpSpPr/>
          <p:nvPr/>
        </p:nvGrpSpPr>
        <p:grpSpPr>
          <a:xfrm>
            <a:off x="5185458" y="999388"/>
            <a:ext cx="7373073" cy="5000673"/>
            <a:chOff x="5185458" y="999388"/>
            <a:chExt cx="7373073" cy="5000673"/>
          </a:xfrm>
        </p:grpSpPr>
        <p:pic>
          <p:nvPicPr>
            <p:cNvPr id="2" name="Google Shape;309;g90511ce958_0_4">
              <a:extLst>
                <a:ext uri="{FF2B5EF4-FFF2-40B4-BE49-F238E27FC236}">
                  <a16:creationId xmlns:a16="http://schemas.microsoft.com/office/drawing/2014/main" id="{48F44103-D7A6-4115-596D-7847EBD2130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5240" t="15660" r="17681" b="22731"/>
            <a:stretch/>
          </p:blipFill>
          <p:spPr>
            <a:xfrm>
              <a:off x="5185458" y="999388"/>
              <a:ext cx="7373073" cy="5000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28DE0C-F2F2-C7D6-3D0E-A446BE8D699B}"/>
                </a:ext>
              </a:extLst>
            </p:cNvPr>
            <p:cNvSpPr/>
            <p:nvPr/>
          </p:nvSpPr>
          <p:spPr>
            <a:xfrm>
              <a:off x="6733309" y="2458192"/>
              <a:ext cx="920338" cy="1009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7158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Process Overview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1587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1;g8707a06bb3_0_1121">
            <a:extLst>
              <a:ext uri="{FF2B5EF4-FFF2-40B4-BE49-F238E27FC236}">
                <a16:creationId xmlns:a16="http://schemas.microsoft.com/office/drawing/2014/main" id="{D235DC7F-E4CB-A8A7-FA84-356159F24740}"/>
              </a:ext>
            </a:extLst>
          </p:cNvPr>
          <p:cNvSpPr/>
          <p:nvPr/>
        </p:nvSpPr>
        <p:spPr>
          <a:xfrm>
            <a:off x="1282943" y="2479360"/>
            <a:ext cx="3627507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581;g8707a06bb3_0_1121">
            <a:extLst>
              <a:ext uri="{FF2B5EF4-FFF2-40B4-BE49-F238E27FC236}">
                <a16:creationId xmlns:a16="http://schemas.microsoft.com/office/drawing/2014/main" id="{152C55FD-D722-AA64-7A03-7727EC6A30CC}"/>
              </a:ext>
            </a:extLst>
          </p:cNvPr>
          <p:cNvSpPr/>
          <p:nvPr/>
        </p:nvSpPr>
        <p:spPr>
          <a:xfrm>
            <a:off x="4586492" y="2477477"/>
            <a:ext cx="3627507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581;g8707a06bb3_0_1121">
            <a:extLst>
              <a:ext uri="{FF2B5EF4-FFF2-40B4-BE49-F238E27FC236}">
                <a16:creationId xmlns:a16="http://schemas.microsoft.com/office/drawing/2014/main" id="{8074C6C2-378C-7F07-2205-8CE5F0E541E9}"/>
              </a:ext>
            </a:extLst>
          </p:cNvPr>
          <p:cNvSpPr/>
          <p:nvPr/>
        </p:nvSpPr>
        <p:spPr>
          <a:xfrm>
            <a:off x="7878462" y="2475594"/>
            <a:ext cx="3627507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Process Overview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61387" y="1848394"/>
            <a:ext cx="10256162" cy="2608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Team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VergeSense</a:t>
            </a:r>
            <a:endParaRPr lang="en-GB" dirty="0"/>
          </a:p>
        </p:txBody>
      </p:sp>
      <p:sp>
        <p:nvSpPr>
          <p:cNvPr id="14" name="Google Shape;591;g8707a06bb3_0_1121">
            <a:extLst>
              <a:ext uri="{FF2B5EF4-FFF2-40B4-BE49-F238E27FC236}">
                <a16:creationId xmlns:a16="http://schemas.microsoft.com/office/drawing/2014/main" id="{B0DC8E7A-B4A5-B8A1-6D9B-4EEF37116481}"/>
              </a:ext>
            </a:extLst>
          </p:cNvPr>
          <p:cNvSpPr/>
          <p:nvPr/>
        </p:nvSpPr>
        <p:spPr>
          <a:xfrm>
            <a:off x="1282943" y="4745312"/>
            <a:ext cx="10256162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99;g8707a06bb3_0_1121">
            <a:extLst>
              <a:ext uri="{FF2B5EF4-FFF2-40B4-BE49-F238E27FC236}">
                <a16:creationId xmlns:a16="http://schemas.microsoft.com/office/drawing/2014/main" id="{9FE3FE3B-19E5-E9D8-C460-B24F8CB85375}"/>
              </a:ext>
            </a:extLst>
          </p:cNvPr>
          <p:cNvSpPr txBox="1"/>
          <p:nvPr/>
        </p:nvSpPr>
        <p:spPr>
          <a:xfrm>
            <a:off x="1867989" y="4929897"/>
            <a:ext cx="9056785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VergeSense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Implementation Support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Remotely 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 Onsite</a:t>
            </a:r>
            <a:endParaRPr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589;g8707a06bb3_0_1121">
            <a:extLst>
              <a:ext uri="{FF2B5EF4-FFF2-40B4-BE49-F238E27FC236}">
                <a16:creationId xmlns:a16="http://schemas.microsoft.com/office/drawing/2014/main" id="{81BE404D-BA41-F0A4-0129-5FB10C98F6F3}"/>
              </a:ext>
            </a:extLst>
          </p:cNvPr>
          <p:cNvSpPr txBox="1"/>
          <p:nvPr/>
        </p:nvSpPr>
        <p:spPr>
          <a:xfrm>
            <a:off x="1867989" y="2475594"/>
            <a:ext cx="2445550" cy="11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Install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Gateways</a:t>
            </a:r>
            <a:endParaRPr lang="en-US"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589;g8707a06bb3_0_1121">
            <a:extLst>
              <a:ext uri="{FF2B5EF4-FFF2-40B4-BE49-F238E27FC236}">
                <a16:creationId xmlns:a16="http://schemas.microsoft.com/office/drawing/2014/main" id="{372241DA-8CD7-3213-8DA1-2521DC62D61B}"/>
              </a:ext>
            </a:extLst>
          </p:cNvPr>
          <p:cNvSpPr txBox="1"/>
          <p:nvPr/>
        </p:nvSpPr>
        <p:spPr>
          <a:xfrm>
            <a:off x="5183403" y="2475594"/>
            <a:ext cx="2445550" cy="11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Install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Sensors</a:t>
            </a:r>
            <a:endParaRPr lang="en-US"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589;g8707a06bb3_0_1121">
            <a:extLst>
              <a:ext uri="{FF2B5EF4-FFF2-40B4-BE49-F238E27FC236}">
                <a16:creationId xmlns:a16="http://schemas.microsoft.com/office/drawing/2014/main" id="{026CA68A-5201-4555-B10F-A3F191F612AE}"/>
              </a:ext>
            </a:extLst>
          </p:cNvPr>
          <p:cNvSpPr txBox="1"/>
          <p:nvPr/>
        </p:nvSpPr>
        <p:spPr>
          <a:xfrm>
            <a:off x="8479224" y="2475594"/>
            <a:ext cx="2445550" cy="11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Confirm Connectivity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&amp; Coverage</a:t>
            </a:r>
          </a:p>
        </p:txBody>
      </p:sp>
    </p:spTree>
    <p:extLst>
      <p:ext uri="{BB962C8B-B14F-4D97-AF65-F5344CB8AC3E}">
        <p14:creationId xmlns:p14="http://schemas.microsoft.com/office/powerpoint/2010/main" val="314581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>
          <a:extLst>
            <a:ext uri="{FF2B5EF4-FFF2-40B4-BE49-F238E27FC236}">
              <a16:creationId xmlns:a16="http://schemas.microsoft.com/office/drawing/2014/main" id="{84BD5CF2-E0A2-B0D7-6EEF-FB3B093C1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>
            <a:extLst>
              <a:ext uri="{FF2B5EF4-FFF2-40B4-BE49-F238E27FC236}">
                <a16:creationId xmlns:a16="http://schemas.microsoft.com/office/drawing/2014/main" id="{3473361D-062F-DA3F-701B-83A9D3A91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Process Overview</a:t>
            </a:r>
            <a:endParaRPr dirty="0"/>
          </a:p>
        </p:txBody>
      </p:sp>
      <p:sp>
        <p:nvSpPr>
          <p:cNvPr id="728" name="Google Shape;728;p70">
            <a:extLst>
              <a:ext uri="{FF2B5EF4-FFF2-40B4-BE49-F238E27FC236}">
                <a16:creationId xmlns:a16="http://schemas.microsoft.com/office/drawing/2014/main" id="{B360B22B-CAB1-5688-F31D-689DC0EB36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61387" y="1848394"/>
            <a:ext cx="10256162" cy="1580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VergeSense</a:t>
            </a:r>
            <a:r>
              <a:rPr lang="en-GB" dirty="0"/>
              <a:t> (Small installations)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4" name="Google Shape;591;g8707a06bb3_0_1121">
            <a:extLst>
              <a:ext uri="{FF2B5EF4-FFF2-40B4-BE49-F238E27FC236}">
                <a16:creationId xmlns:a16="http://schemas.microsoft.com/office/drawing/2014/main" id="{2449E5C1-4E85-55D5-CB49-2A0D37EA164D}"/>
              </a:ext>
            </a:extLst>
          </p:cNvPr>
          <p:cNvSpPr/>
          <p:nvPr/>
        </p:nvSpPr>
        <p:spPr>
          <a:xfrm>
            <a:off x="1315600" y="2258878"/>
            <a:ext cx="10256162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99;g8707a06bb3_0_1121">
            <a:extLst>
              <a:ext uri="{FF2B5EF4-FFF2-40B4-BE49-F238E27FC236}">
                <a16:creationId xmlns:a16="http://schemas.microsoft.com/office/drawing/2014/main" id="{1EC64A82-5DCB-F179-510E-D11D15F28253}"/>
              </a:ext>
            </a:extLst>
          </p:cNvPr>
          <p:cNvSpPr txBox="1"/>
          <p:nvPr/>
        </p:nvSpPr>
        <p:spPr>
          <a:xfrm>
            <a:off x="1900646" y="2443463"/>
            <a:ext cx="9056785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VergeSense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will review &amp; flag sensors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Reporting back to the installation team the </a:t>
            </a:r>
            <a:r>
              <a:rPr lang="en-U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SAME DAY </a:t>
            </a: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adjustment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28;p70">
            <a:extLst>
              <a:ext uri="{FF2B5EF4-FFF2-40B4-BE49-F238E27FC236}">
                <a16:creationId xmlns:a16="http://schemas.microsoft.com/office/drawing/2014/main" id="{9E6AED5E-A891-AA36-146A-AF7CE58DD988}"/>
              </a:ext>
            </a:extLst>
          </p:cNvPr>
          <p:cNvSpPr txBox="1">
            <a:spLocks/>
          </p:cNvSpPr>
          <p:nvPr/>
        </p:nvSpPr>
        <p:spPr>
          <a:xfrm>
            <a:off x="1261387" y="3993805"/>
            <a:ext cx="10256162" cy="158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indent="0" algn="ctr">
              <a:buFont typeface="Inter"/>
              <a:buNone/>
            </a:pPr>
            <a:r>
              <a:rPr lang="en-GB" dirty="0" err="1"/>
              <a:t>VergeSense</a:t>
            </a:r>
            <a:r>
              <a:rPr lang="en-GB" dirty="0"/>
              <a:t> (Larger installations)</a:t>
            </a:r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</p:txBody>
      </p:sp>
      <p:sp>
        <p:nvSpPr>
          <p:cNvPr id="3" name="Google Shape;591;g8707a06bb3_0_1121">
            <a:extLst>
              <a:ext uri="{FF2B5EF4-FFF2-40B4-BE49-F238E27FC236}">
                <a16:creationId xmlns:a16="http://schemas.microsoft.com/office/drawing/2014/main" id="{A50EC448-48A9-4969-86A6-6A69E73D0B19}"/>
              </a:ext>
            </a:extLst>
          </p:cNvPr>
          <p:cNvSpPr/>
          <p:nvPr/>
        </p:nvSpPr>
        <p:spPr>
          <a:xfrm>
            <a:off x="1315600" y="4404289"/>
            <a:ext cx="10256162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99;g8707a06bb3_0_1121">
            <a:extLst>
              <a:ext uri="{FF2B5EF4-FFF2-40B4-BE49-F238E27FC236}">
                <a16:creationId xmlns:a16="http://schemas.microsoft.com/office/drawing/2014/main" id="{21DF6B68-00A5-8C28-B69C-FDE8E0693836}"/>
              </a:ext>
            </a:extLst>
          </p:cNvPr>
          <p:cNvSpPr txBox="1"/>
          <p:nvPr/>
        </p:nvSpPr>
        <p:spPr>
          <a:xfrm>
            <a:off x="1900646" y="4588874"/>
            <a:ext cx="9056785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VergeSense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will review &amp; flag sensors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Reporting back to the installation team a report for </a:t>
            </a:r>
            <a:r>
              <a:rPr lang="en-US" sz="12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 Back</a:t>
            </a: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remedial works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893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>
          <a:extLst>
            <a:ext uri="{FF2B5EF4-FFF2-40B4-BE49-F238E27FC236}">
              <a16:creationId xmlns:a16="http://schemas.microsoft.com/office/drawing/2014/main" id="{6D8DDC19-9181-8494-F551-2812C5579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1;g8707a06bb3_0_1121">
            <a:extLst>
              <a:ext uri="{FF2B5EF4-FFF2-40B4-BE49-F238E27FC236}">
                <a16:creationId xmlns:a16="http://schemas.microsoft.com/office/drawing/2014/main" id="{9593B748-6E06-E33C-94CB-2F4752F28441}"/>
              </a:ext>
            </a:extLst>
          </p:cNvPr>
          <p:cNvSpPr/>
          <p:nvPr/>
        </p:nvSpPr>
        <p:spPr>
          <a:xfrm>
            <a:off x="1282943" y="2479360"/>
            <a:ext cx="3627507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581;g8707a06bb3_0_1121">
            <a:extLst>
              <a:ext uri="{FF2B5EF4-FFF2-40B4-BE49-F238E27FC236}">
                <a16:creationId xmlns:a16="http://schemas.microsoft.com/office/drawing/2014/main" id="{9593980F-C355-7612-ACAC-5029C522BDD7}"/>
              </a:ext>
            </a:extLst>
          </p:cNvPr>
          <p:cNvSpPr/>
          <p:nvPr/>
        </p:nvSpPr>
        <p:spPr>
          <a:xfrm>
            <a:off x="4586492" y="2477477"/>
            <a:ext cx="3627507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581;g8707a06bb3_0_1121">
            <a:extLst>
              <a:ext uri="{FF2B5EF4-FFF2-40B4-BE49-F238E27FC236}">
                <a16:creationId xmlns:a16="http://schemas.microsoft.com/office/drawing/2014/main" id="{E2D8E6D3-EACD-811B-1462-4F5BFE69052F}"/>
              </a:ext>
            </a:extLst>
          </p:cNvPr>
          <p:cNvSpPr/>
          <p:nvPr/>
        </p:nvSpPr>
        <p:spPr>
          <a:xfrm>
            <a:off x="7878462" y="2475594"/>
            <a:ext cx="3627507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70">
            <a:extLst>
              <a:ext uri="{FF2B5EF4-FFF2-40B4-BE49-F238E27FC236}">
                <a16:creationId xmlns:a16="http://schemas.microsoft.com/office/drawing/2014/main" id="{67605AC6-7399-037C-4C6F-93A5E83B7A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Process Overview</a:t>
            </a:r>
            <a:endParaRPr dirty="0"/>
          </a:p>
        </p:txBody>
      </p:sp>
      <p:sp>
        <p:nvSpPr>
          <p:cNvPr id="728" name="Google Shape;728;p70">
            <a:extLst>
              <a:ext uri="{FF2B5EF4-FFF2-40B4-BE49-F238E27FC236}">
                <a16:creationId xmlns:a16="http://schemas.microsoft.com/office/drawing/2014/main" id="{3598E9FC-F047-0F76-59E3-0E8A338274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61387" y="1848394"/>
            <a:ext cx="10256162" cy="2608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Team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VergeSense</a:t>
            </a:r>
            <a:endParaRPr lang="en-GB" dirty="0"/>
          </a:p>
        </p:txBody>
      </p:sp>
      <p:sp>
        <p:nvSpPr>
          <p:cNvPr id="14" name="Google Shape;591;g8707a06bb3_0_1121">
            <a:extLst>
              <a:ext uri="{FF2B5EF4-FFF2-40B4-BE49-F238E27FC236}">
                <a16:creationId xmlns:a16="http://schemas.microsoft.com/office/drawing/2014/main" id="{C45F7BDB-4D9D-33AF-8E2A-EACC8A17DF65}"/>
              </a:ext>
            </a:extLst>
          </p:cNvPr>
          <p:cNvSpPr/>
          <p:nvPr/>
        </p:nvSpPr>
        <p:spPr>
          <a:xfrm>
            <a:off x="1282943" y="4745312"/>
            <a:ext cx="10256162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99;g8707a06bb3_0_1121">
            <a:extLst>
              <a:ext uri="{FF2B5EF4-FFF2-40B4-BE49-F238E27FC236}">
                <a16:creationId xmlns:a16="http://schemas.microsoft.com/office/drawing/2014/main" id="{5D148796-2549-CE31-B3E9-F5B3C926F595}"/>
              </a:ext>
            </a:extLst>
          </p:cNvPr>
          <p:cNvSpPr txBox="1"/>
          <p:nvPr/>
        </p:nvSpPr>
        <p:spPr>
          <a:xfrm>
            <a:off x="1867989" y="4929897"/>
            <a:ext cx="9056785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VergeSense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Implementation Support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Remotely 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 Onsite</a:t>
            </a:r>
            <a:endParaRPr sz="20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589;g8707a06bb3_0_1121">
            <a:extLst>
              <a:ext uri="{FF2B5EF4-FFF2-40B4-BE49-F238E27FC236}">
                <a16:creationId xmlns:a16="http://schemas.microsoft.com/office/drawing/2014/main" id="{92A5F102-204B-E965-1F02-3CCDBFBC7D70}"/>
              </a:ext>
            </a:extLst>
          </p:cNvPr>
          <p:cNvSpPr txBox="1"/>
          <p:nvPr/>
        </p:nvSpPr>
        <p:spPr>
          <a:xfrm>
            <a:off x="1867989" y="2475594"/>
            <a:ext cx="2445550" cy="11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Review flagged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</a:p>
        </p:txBody>
      </p:sp>
      <p:sp>
        <p:nvSpPr>
          <p:cNvPr id="36" name="Google Shape;589;g8707a06bb3_0_1121">
            <a:extLst>
              <a:ext uri="{FF2B5EF4-FFF2-40B4-BE49-F238E27FC236}">
                <a16:creationId xmlns:a16="http://schemas.microsoft.com/office/drawing/2014/main" id="{0646E992-689F-E411-7F48-D4864FF1B01B}"/>
              </a:ext>
            </a:extLst>
          </p:cNvPr>
          <p:cNvSpPr txBox="1"/>
          <p:nvPr/>
        </p:nvSpPr>
        <p:spPr>
          <a:xfrm>
            <a:off x="5183403" y="2475594"/>
            <a:ext cx="2445550" cy="11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Adjust Sensors &amp;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Clear flags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050" dirty="0">
                <a:latin typeface="Calibri"/>
                <a:ea typeface="Calibri"/>
                <a:cs typeface="Calibri"/>
                <a:sym typeface="Calibri"/>
              </a:rPr>
              <a:t>(Adding notes if required)</a:t>
            </a:r>
            <a:endParaRPr lang="en-US"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589;g8707a06bb3_0_1121">
            <a:extLst>
              <a:ext uri="{FF2B5EF4-FFF2-40B4-BE49-F238E27FC236}">
                <a16:creationId xmlns:a16="http://schemas.microsoft.com/office/drawing/2014/main" id="{46738259-0716-C52C-931A-355A8F17D08F}"/>
              </a:ext>
            </a:extLst>
          </p:cNvPr>
          <p:cNvSpPr txBox="1"/>
          <p:nvPr/>
        </p:nvSpPr>
        <p:spPr>
          <a:xfrm>
            <a:off x="8479224" y="2475594"/>
            <a:ext cx="2445550" cy="11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Confirm Connectivity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&amp; Coverage</a:t>
            </a:r>
          </a:p>
        </p:txBody>
      </p:sp>
    </p:spTree>
    <p:extLst>
      <p:ext uri="{BB962C8B-B14F-4D97-AF65-F5344CB8AC3E}">
        <p14:creationId xmlns:p14="http://schemas.microsoft.com/office/powerpoint/2010/main" val="3961657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3"/>
          <p:cNvSpPr txBox="1">
            <a:spLocks noGrp="1"/>
          </p:cNvSpPr>
          <p:nvPr>
            <p:ph type="body" idx="2"/>
          </p:nvPr>
        </p:nvSpPr>
        <p:spPr>
          <a:xfrm>
            <a:off x="6553199" y="1878675"/>
            <a:ext cx="42051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Physical installation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285750" indent="-285750"/>
            <a:r>
              <a:rPr lang="en-US" b="1" dirty="0"/>
              <a:t>All</a:t>
            </a:r>
            <a:r>
              <a:rPr lang="en-US" dirty="0"/>
              <a:t> gateways need to be installed for floor</a:t>
            </a:r>
            <a:endParaRPr lang="en-US" dirty="0">
              <a:sym typeface="Arial"/>
            </a:endParaRP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0" indent="0">
              <a:buNone/>
            </a:pPr>
            <a:r>
              <a:rPr lang="en-US" b="1" dirty="0">
                <a:sym typeface="Arial"/>
              </a:rPr>
              <a:t>Use </a:t>
            </a:r>
            <a:r>
              <a:rPr lang="en-US" b="1" dirty="0" err="1">
                <a:sym typeface="Arial"/>
              </a:rPr>
              <a:t>VergeSense</a:t>
            </a:r>
            <a:r>
              <a:rPr lang="en-US" b="1" dirty="0">
                <a:sym typeface="Arial"/>
              </a:rPr>
              <a:t> Installer tool</a:t>
            </a:r>
          </a:p>
          <a:p>
            <a:pPr marL="0" indent="0">
              <a:buNone/>
            </a:pPr>
            <a:r>
              <a:rPr lang="en-US" dirty="0">
                <a:sym typeface="Arial"/>
              </a:rPr>
              <a:t> </a:t>
            </a:r>
          </a:p>
          <a:p>
            <a:pPr marL="285750" indent="-285750"/>
            <a:r>
              <a:rPr lang="en-US" dirty="0">
                <a:sym typeface="Arial"/>
              </a:rPr>
              <a:t>Enter ID of gateway</a:t>
            </a:r>
          </a:p>
          <a:p>
            <a:pPr marL="285750" indent="-285750"/>
            <a:r>
              <a:rPr lang="en-US" dirty="0">
                <a:sym typeface="Arial"/>
              </a:rPr>
              <a:t>Check Connectivity</a:t>
            </a:r>
          </a:p>
        </p:txBody>
      </p:sp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order - #1</a:t>
            </a:r>
            <a:endParaRPr dirty="0"/>
          </a:p>
        </p:txBody>
      </p:sp>
      <p:pic>
        <p:nvPicPr>
          <p:cNvPr id="4" name="Picture 3" descr="A close-up of a device&#10;&#10;Description automatically generated">
            <a:extLst>
              <a:ext uri="{FF2B5EF4-FFF2-40B4-BE49-F238E27FC236}">
                <a16:creationId xmlns:a16="http://schemas.microsoft.com/office/drawing/2014/main" id="{88CDE14E-DC36-C510-98D0-DA75B496E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569" y="4810587"/>
            <a:ext cx="3406322" cy="16344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AD7583-3F3D-7617-CEA3-487C1B3E7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767" y="1556411"/>
            <a:ext cx="3300961" cy="325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96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order - #2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51D57-F920-8AAF-6740-A8F050F896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Physical installation of sensors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285750" indent="-285750"/>
            <a:r>
              <a:rPr lang="en-US" dirty="0">
                <a:sym typeface="Arial"/>
              </a:rPr>
              <a:t>Locate sensor on map</a:t>
            </a:r>
          </a:p>
          <a:p>
            <a:pPr marL="285750" indent="-285750"/>
            <a:r>
              <a:rPr lang="en-US" dirty="0">
                <a:sym typeface="Arial"/>
              </a:rPr>
              <a:t>Match orientation to map</a:t>
            </a:r>
          </a:p>
          <a:p>
            <a:pPr marL="285750" indent="-285750"/>
            <a:r>
              <a:rPr lang="en-US" dirty="0">
                <a:sym typeface="Arial"/>
              </a:rPr>
              <a:t>Power on</a:t>
            </a: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0" indent="0">
              <a:buNone/>
            </a:pPr>
            <a:r>
              <a:rPr lang="en-US" b="1" dirty="0">
                <a:sym typeface="Arial"/>
              </a:rPr>
              <a:t>Use </a:t>
            </a:r>
            <a:r>
              <a:rPr lang="en-US" b="1" dirty="0" err="1">
                <a:sym typeface="Arial"/>
              </a:rPr>
              <a:t>VergeSense</a:t>
            </a:r>
            <a:r>
              <a:rPr lang="en-US" b="1" dirty="0">
                <a:sym typeface="Arial"/>
              </a:rPr>
              <a:t> Installer tool to:</a:t>
            </a:r>
          </a:p>
          <a:p>
            <a:pPr marL="0" indent="0">
              <a:buNone/>
            </a:pPr>
            <a:r>
              <a:rPr lang="en-US" dirty="0">
                <a:sym typeface="Arial"/>
              </a:rPr>
              <a:t> </a:t>
            </a:r>
          </a:p>
          <a:p>
            <a:pPr marL="285750" indent="-285750"/>
            <a:r>
              <a:rPr lang="en-US" dirty="0">
                <a:sym typeface="Arial"/>
              </a:rPr>
              <a:t>Enter ID of sensor</a:t>
            </a:r>
          </a:p>
          <a:p>
            <a:pPr marL="285750" indent="-285750"/>
            <a:r>
              <a:rPr lang="en-US" dirty="0">
                <a:sym typeface="Arial"/>
              </a:rPr>
              <a:t>Check Connectivity</a:t>
            </a:r>
          </a:p>
          <a:p>
            <a:pPr marL="285750" indent="-285750"/>
            <a:r>
              <a:rPr lang="en-US" dirty="0">
                <a:sym typeface="Arial"/>
              </a:rPr>
              <a:t>Check and accept coverage</a:t>
            </a:r>
          </a:p>
          <a:p>
            <a:pPr marL="285750" indent="-285750"/>
            <a:r>
              <a:rPr lang="en-US" dirty="0">
                <a:sym typeface="Arial"/>
              </a:rPr>
              <a:t>Publish sensor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2DA904-EF91-BBB0-E6C0-9F3C9DC84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701" y="3291838"/>
            <a:ext cx="1953309" cy="15115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A43645-7D62-F8D8-7E4B-A06F722D8C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845"/>
          <a:stretch/>
        </p:blipFill>
        <p:spPr>
          <a:xfrm>
            <a:off x="3739555" y="1965505"/>
            <a:ext cx="1489150" cy="292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80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order - #3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51D57-F920-8AAF-6740-A8F050F896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Check connectivity</a:t>
            </a:r>
            <a:endParaRPr lang="en-US" b="1" dirty="0"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ym typeface="Arial"/>
            </a:endParaRPr>
          </a:p>
          <a:p>
            <a:pPr marL="285750" indent="-285750"/>
            <a:r>
              <a:rPr lang="en-US" dirty="0">
                <a:sym typeface="Arial"/>
              </a:rPr>
              <a:t>Navigate to the System Health Page</a:t>
            </a:r>
          </a:p>
          <a:p>
            <a:pPr marL="285750" indent="-285750"/>
            <a:r>
              <a:rPr lang="en-US" dirty="0">
                <a:sym typeface="Arial"/>
              </a:rPr>
              <a:t>Review status of all sensors/gateways</a:t>
            </a:r>
          </a:p>
          <a:p>
            <a:pPr marL="285750" indent="-285750"/>
            <a:r>
              <a:rPr lang="en-US" dirty="0">
                <a:sym typeface="Arial"/>
              </a:rPr>
              <a:t>Troubleshoot if needed</a:t>
            </a:r>
          </a:p>
          <a:p>
            <a:pPr marL="0" indent="0">
              <a:buNone/>
            </a:pPr>
            <a:endParaRPr lang="en-US" dirty="0"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A4674E-3645-BFC7-4AD2-B9D0008D2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05" y="2090056"/>
            <a:ext cx="4335425" cy="423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4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Installation Steps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072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Gateway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5658600" cy="3607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Locate where the gateway needs to be installed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Open the installer tool</a:t>
            </a:r>
          </a:p>
          <a:p>
            <a:pPr marL="0" indent="0">
              <a:buNone/>
            </a:pPr>
            <a:r>
              <a:rPr lang="en-GB" dirty="0"/>
              <a:t>Select the floor of installation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On the first step, you are presented with all the gateway locations</a:t>
            </a:r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CFB57-1F34-4E06-7646-1FE3DA6DF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128" y="2295145"/>
            <a:ext cx="5362012" cy="36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44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2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596" name="Google Shape;596;p52"/>
          <p:cNvSpPr txBox="1">
            <a:spLocks noGrp="1"/>
          </p:cNvSpPr>
          <p:nvPr>
            <p:ph type="body" idx="1"/>
          </p:nvPr>
        </p:nvSpPr>
        <p:spPr>
          <a:xfrm>
            <a:off x="1284900" y="1878675"/>
            <a:ext cx="11919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07</a:t>
            </a:r>
            <a:endParaRPr dirty="0"/>
          </a:p>
        </p:txBody>
      </p:sp>
      <p:sp>
        <p:nvSpPr>
          <p:cNvPr id="597" name="Google Shape;597;p52"/>
          <p:cNvSpPr txBox="1">
            <a:spLocks noGrp="1"/>
          </p:cNvSpPr>
          <p:nvPr>
            <p:ph type="body" idx="2"/>
          </p:nvPr>
        </p:nvSpPr>
        <p:spPr>
          <a:xfrm>
            <a:off x="2946599" y="1878675"/>
            <a:ext cx="38967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Introduction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Hardware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Installer tool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Process Overview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Installation Steps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Team Structure and Deployment Timeline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Q&amp;A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480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Gateway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5658600" cy="3607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Install Antennas</a:t>
            </a:r>
          </a:p>
          <a:p>
            <a:pPr marL="0" indent="0">
              <a:buNone/>
            </a:pPr>
            <a:endParaRPr lang="en-GB" dirty="0"/>
          </a:p>
          <a:p>
            <a:pPr marL="285750" indent="-285750"/>
            <a:r>
              <a:rPr lang="en-GB" dirty="0"/>
              <a:t>Special consideration should be given to any metal near the mounting area, such as in support beams or HVAC ducts. Mount away from shelves, cabinets, HVAC ducts, and other obstacles</a:t>
            </a:r>
          </a:p>
          <a:p>
            <a:pPr marL="0" indent="0">
              <a:buNone/>
            </a:pPr>
            <a:endParaRPr lang="en-GB" dirty="0"/>
          </a:p>
          <a:p>
            <a:pPr marL="285750" indent="-285750"/>
            <a:r>
              <a:rPr lang="en-GB" dirty="0"/>
              <a:t>For optimal range, it is best to install gateway facing towards coverage area. Maintain clear line of sight or minimize obstacles to desired coverage areas. </a:t>
            </a:r>
          </a:p>
          <a:p>
            <a:pPr marL="0" indent="0">
              <a:buNone/>
            </a:pPr>
            <a:endParaRPr lang="en-GB" dirty="0"/>
          </a:p>
          <a:p>
            <a:pPr marL="285750" indent="-285750"/>
            <a:r>
              <a:rPr lang="en-GB" dirty="0"/>
              <a:t>Load </a:t>
            </a:r>
            <a:r>
              <a:rPr lang="en-GB" dirty="0" err="1"/>
              <a:t>Wifi</a:t>
            </a:r>
            <a:r>
              <a:rPr lang="en-GB" dirty="0"/>
              <a:t> credentials (if required) via USB key provided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 descr="A close-up of a device&#10;&#10;Description automatically generated">
            <a:extLst>
              <a:ext uri="{FF2B5EF4-FFF2-40B4-BE49-F238E27FC236}">
                <a16:creationId xmlns:a16="http://schemas.microsoft.com/office/drawing/2014/main" id="{5EF527D6-7423-33C3-4948-323310BCD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96"/>
          <a:stretch/>
        </p:blipFill>
        <p:spPr>
          <a:xfrm>
            <a:off x="7710056" y="1878674"/>
            <a:ext cx="2265722" cy="2161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93287C-7212-C9DD-97A2-AC385424EA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845"/>
          <a:stretch/>
        </p:blipFill>
        <p:spPr>
          <a:xfrm>
            <a:off x="9720900" y="2744072"/>
            <a:ext cx="1650911" cy="32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90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Gateway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5658600" cy="3607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285750" indent="-285750"/>
            <a:r>
              <a:rPr lang="en-GB" dirty="0"/>
              <a:t>Power can be delivered through PoE. </a:t>
            </a:r>
          </a:p>
          <a:p>
            <a:pPr marL="0" indent="0">
              <a:buNone/>
            </a:pPr>
            <a:r>
              <a:rPr lang="en-GB" dirty="0"/>
              <a:t>		</a:t>
            </a:r>
          </a:p>
          <a:p>
            <a:pPr marL="285750" indent="-285750"/>
            <a:r>
              <a:rPr lang="en-GB" dirty="0"/>
              <a:t>Check Connectivity</a:t>
            </a:r>
          </a:p>
          <a:p>
            <a:pPr marL="0" indent="0"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C4A8119-1E92-F72C-5841-32AC465CF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208147"/>
              </p:ext>
            </p:extLst>
          </p:nvPr>
        </p:nvGraphicFramePr>
        <p:xfrm>
          <a:off x="5308271" y="3005645"/>
          <a:ext cx="6380612" cy="3211083"/>
        </p:xfrm>
        <a:graphic>
          <a:graphicData uri="http://schemas.openxmlformats.org/drawingml/2006/table">
            <a:tbl>
              <a:tblPr/>
              <a:tblGrid>
                <a:gridCol w="1012681">
                  <a:extLst>
                    <a:ext uri="{9D8B030D-6E8A-4147-A177-3AD203B41FA5}">
                      <a16:colId xmlns:a16="http://schemas.microsoft.com/office/drawing/2014/main" val="2721184257"/>
                    </a:ext>
                  </a:extLst>
                </a:gridCol>
                <a:gridCol w="2388602">
                  <a:extLst>
                    <a:ext uri="{9D8B030D-6E8A-4147-A177-3AD203B41FA5}">
                      <a16:colId xmlns:a16="http://schemas.microsoft.com/office/drawing/2014/main" val="2020728246"/>
                    </a:ext>
                  </a:extLst>
                </a:gridCol>
                <a:gridCol w="2979329">
                  <a:extLst>
                    <a:ext uri="{9D8B030D-6E8A-4147-A177-3AD203B41FA5}">
                      <a16:colId xmlns:a16="http://schemas.microsoft.com/office/drawing/2014/main" val="3514869406"/>
                    </a:ext>
                  </a:extLst>
                </a:gridCol>
              </a:tblGrid>
              <a:tr h="161361">
                <a:tc gridSpan="3">
                  <a:txBody>
                    <a:bodyPr/>
                    <a:lstStyle/>
                    <a:p>
                      <a:pPr algn="ctr"/>
                      <a:r>
                        <a:rPr lang="en-GB" sz="700" b="1" dirty="0"/>
                        <a:t>START UP PROCEDURE</a:t>
                      </a:r>
                      <a:endParaRPr lang="en-GB" sz="700" dirty="0"/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612595"/>
                  </a:ext>
                </a:extLst>
              </a:tr>
              <a:tr h="161361">
                <a:tc>
                  <a:txBody>
                    <a:bodyPr/>
                    <a:lstStyle/>
                    <a:p>
                      <a:r>
                        <a:rPr lang="en-GB" sz="700" b="1"/>
                        <a:t>Time</a:t>
                      </a:r>
                      <a:endParaRPr lang="en-GB" sz="700"/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b="1"/>
                        <a:t>Device Status</a:t>
                      </a:r>
                      <a:endParaRPr lang="en-GB" sz="700"/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b="1"/>
                        <a:t>LED State</a:t>
                      </a:r>
                      <a:endParaRPr lang="en-GB" sz="700"/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846602"/>
                  </a:ext>
                </a:extLst>
              </a:tr>
              <a:tr h="161361">
                <a:tc>
                  <a:txBody>
                    <a:bodyPr/>
                    <a:lstStyle/>
                    <a:p>
                      <a:r>
                        <a:rPr lang="en-GB" sz="700"/>
                        <a:t>0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No power to the device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/>
                        <a:t>All off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384240"/>
                  </a:ext>
                </a:extLst>
              </a:tr>
              <a:tr h="161361">
                <a:tc>
                  <a:txBody>
                    <a:bodyPr/>
                    <a:lstStyle/>
                    <a:p>
                      <a:r>
                        <a:rPr lang="en-GB" sz="700" dirty="0"/>
                        <a:t>0 - 10s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Start up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/>
                        <a:t>All off</a:t>
                      </a:r>
                      <a:endParaRPr lang="en-GB" sz="700" dirty="0"/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28431"/>
                  </a:ext>
                </a:extLst>
              </a:tr>
              <a:tr h="161361">
                <a:tc>
                  <a:txBody>
                    <a:bodyPr/>
                    <a:lstStyle/>
                    <a:p>
                      <a:r>
                        <a:rPr lang="en-GB" sz="700"/>
                        <a:t>10s-15s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Start up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/>
                        <a:t>All on solid (white/yellow color)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35132"/>
                  </a:ext>
                </a:extLst>
              </a:tr>
              <a:tr h="161361">
                <a:tc>
                  <a:txBody>
                    <a:bodyPr/>
                    <a:lstStyle/>
                    <a:p>
                      <a:r>
                        <a:rPr lang="en-GB" sz="700" dirty="0"/>
                        <a:t>15s-20s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Start up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/>
                        <a:t>Red and blue on solid (purple color)</a:t>
                      </a:r>
                      <a:endParaRPr lang="en-GB" sz="700" dirty="0"/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081287"/>
                  </a:ext>
                </a:extLst>
              </a:tr>
              <a:tr h="161361">
                <a:tc>
                  <a:txBody>
                    <a:bodyPr/>
                    <a:lstStyle/>
                    <a:p>
                      <a:r>
                        <a:rPr lang="en-GB" sz="700"/>
                        <a:t>20s -30s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Power on self test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/>
                        <a:t>Green on solid (green color)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951858"/>
                  </a:ext>
                </a:extLst>
              </a:tr>
              <a:tr h="161361">
                <a:tc>
                  <a:txBody>
                    <a:bodyPr/>
                    <a:lstStyle/>
                    <a:p>
                      <a:r>
                        <a:rPr lang="en-GB" sz="700"/>
                        <a:t>30s+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Hardware failure detected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Red 500msec on-off cadence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031136"/>
                  </a:ext>
                </a:extLst>
              </a:tr>
              <a:tr h="161361">
                <a:tc gridSpan="3">
                  <a:txBody>
                    <a:bodyPr/>
                    <a:lstStyle/>
                    <a:p>
                      <a:pPr algn="ctr"/>
                      <a:r>
                        <a:rPr lang="en-GB" sz="700" b="1" dirty="0"/>
                        <a:t>DEVICE IS NOW ON</a:t>
                      </a:r>
                      <a:endParaRPr lang="en-GB" sz="700" dirty="0"/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9873"/>
                  </a:ext>
                </a:extLst>
              </a:tr>
              <a:tr h="161361">
                <a:tc>
                  <a:txBody>
                    <a:bodyPr/>
                    <a:lstStyle/>
                    <a:p>
                      <a:r>
                        <a:rPr lang="en-GB" sz="700" b="1"/>
                        <a:t>Time</a:t>
                      </a:r>
                      <a:endParaRPr lang="en-GB" sz="700"/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b="1"/>
                        <a:t>Device Status</a:t>
                      </a:r>
                      <a:endParaRPr lang="en-GB" sz="700"/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b="1"/>
                        <a:t>LED State</a:t>
                      </a:r>
                      <a:endParaRPr lang="en-GB" sz="700"/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867796"/>
                  </a:ext>
                </a:extLst>
              </a:tr>
              <a:tr h="274314">
                <a:tc>
                  <a:txBody>
                    <a:bodyPr/>
                    <a:lstStyle/>
                    <a:p>
                      <a:r>
                        <a:rPr lang="en-GB" sz="700"/>
                        <a:t>30s+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/>
                        <a:t>Devices tries to connect to the local network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/>
                        <a:t>Green </a:t>
                      </a:r>
                    </a:p>
                    <a:p>
                      <a:r>
                        <a:rPr lang="en-GB" sz="700"/>
                        <a:t>500msec on-off cadence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0497669"/>
                  </a:ext>
                </a:extLst>
              </a:tr>
              <a:tr h="387266">
                <a:tc>
                  <a:txBody>
                    <a:bodyPr/>
                    <a:lstStyle/>
                    <a:p>
                      <a:r>
                        <a:rPr lang="en-GB" sz="700" dirty="0"/>
                        <a:t>30s+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Device is connected to the local network and attempting to connect to VS cloud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/>
                        <a:t>Blue 500 </a:t>
                      </a:r>
                    </a:p>
                    <a:p>
                      <a:r>
                        <a:rPr lang="en-GB" sz="700"/>
                        <a:t>msec on-off cadence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604012"/>
                  </a:ext>
                </a:extLst>
              </a:tr>
              <a:tr h="161361">
                <a:tc>
                  <a:txBody>
                    <a:bodyPr/>
                    <a:lstStyle/>
                    <a:p>
                      <a:r>
                        <a:rPr lang="en-GB" sz="700"/>
                        <a:t>30s+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/>
                        <a:t>Indicate normal operation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/>
                        <a:t>All Off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417125"/>
                  </a:ext>
                </a:extLst>
              </a:tr>
              <a:tr h="387266">
                <a:tc>
                  <a:txBody>
                    <a:bodyPr/>
                    <a:lstStyle/>
                    <a:p>
                      <a:r>
                        <a:rPr lang="en-GB" sz="700"/>
                        <a:t> 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Factory Reset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/>
                        <a:t>Blue on solid for 5-30s after release of reset button, then all off when reset is complete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424306"/>
                  </a:ext>
                </a:extLst>
              </a:tr>
              <a:tr h="387266">
                <a:tc>
                  <a:txBody>
                    <a:bodyPr/>
                    <a:lstStyle/>
                    <a:p>
                      <a:r>
                        <a:rPr lang="en-GB" sz="700"/>
                        <a:t> 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USB stick inserted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Blue on solid for 5-60s after insertion of USB stick, then all off when it’s safe to remove the USB stick</a:t>
                      </a:r>
                    </a:p>
                  </a:txBody>
                  <a:tcPr marL="48893" marR="48893" marT="24447" marB="244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116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618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Gateway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5658600" cy="3607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Enter the ID of the Gateway</a:t>
            </a:r>
          </a:p>
          <a:p>
            <a:pPr marL="0" indent="0">
              <a:buNone/>
            </a:pPr>
            <a:endParaRPr lang="en-GB" dirty="0"/>
          </a:p>
          <a:p>
            <a:pPr marL="285750" indent="-285750"/>
            <a:r>
              <a:rPr lang="en-GB" dirty="0"/>
              <a:t>ID is located on the gateway itself.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Once connected, confirm timestamp is recent</a:t>
            </a:r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Screen Recording 2024-04-09 at 15.44.56.mov">
            <a:hlinkClick r:id="" action="ppaction://media"/>
            <a:extLst>
              <a:ext uri="{FF2B5EF4-FFF2-40B4-BE49-F238E27FC236}">
                <a16:creationId xmlns:a16="http://schemas.microsoft.com/office/drawing/2014/main" id="{BA74AA1E-5391-87F7-D9AC-50CFA5ADC8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6640" y="2014237"/>
            <a:ext cx="5758919" cy="403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97573D-4C9C-F2F3-EF4E-E00DAB99DA1B}"/>
              </a:ext>
            </a:extLst>
          </p:cNvPr>
          <p:cNvSpPr/>
          <p:nvPr/>
        </p:nvSpPr>
        <p:spPr>
          <a:xfrm>
            <a:off x="6603341" y="1878674"/>
            <a:ext cx="5319423" cy="459368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5135508" cy="3607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Mesh network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Always begin with the sensors nearest the gateway. The sensors will connect to each other to create a mesh network.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more sensors are installed, the faster they may connect.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Maximum distance from sensor and gateway is 40’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Maximum distance from sensor to sensor is 40’</a:t>
            </a:r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7739472-60E7-1EF9-D3CB-C5F11E475BD8}"/>
              </a:ext>
            </a:extLst>
          </p:cNvPr>
          <p:cNvGrpSpPr/>
          <p:nvPr/>
        </p:nvGrpSpPr>
        <p:grpSpPr>
          <a:xfrm>
            <a:off x="6869927" y="2085742"/>
            <a:ext cx="4520100" cy="4115199"/>
            <a:chOff x="12940144" y="4401100"/>
            <a:chExt cx="9367625" cy="9376006"/>
          </a:xfrm>
        </p:grpSpPr>
        <p:pic>
          <p:nvPicPr>
            <p:cNvPr id="5" name="Google Shape;423;g9d652c79ae_0_10">
              <a:extLst>
                <a:ext uri="{FF2B5EF4-FFF2-40B4-BE49-F238E27FC236}">
                  <a16:creationId xmlns:a16="http://schemas.microsoft.com/office/drawing/2014/main" id="{8B28AB3B-2532-11F4-4A41-ECEDA80F23B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6096" r="6061" b="10313"/>
            <a:stretch/>
          </p:blipFill>
          <p:spPr>
            <a:xfrm>
              <a:off x="13564400" y="4401100"/>
              <a:ext cx="7526700" cy="384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424;g9d652c79ae_0_10">
              <a:extLst>
                <a:ext uri="{FF2B5EF4-FFF2-40B4-BE49-F238E27FC236}">
                  <a16:creationId xmlns:a16="http://schemas.microsoft.com/office/drawing/2014/main" id="{4B1F362D-4FEA-CEAC-EAFB-B312088F7E4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0425" b="8760"/>
            <a:stretch/>
          </p:blipFill>
          <p:spPr>
            <a:xfrm>
              <a:off x="12940144" y="8715155"/>
              <a:ext cx="9367625" cy="506195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64897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2647024" cy="45046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Confirming coverage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285750" indent="-285750"/>
            <a:r>
              <a:rPr lang="en-GB" dirty="0"/>
              <a:t>View coverage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Accept coverage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Publish sensor. </a:t>
            </a:r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If coverage is not acceptable: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285750" indent="-285750"/>
            <a:r>
              <a:rPr lang="en-GB" dirty="0"/>
              <a:t>Adjust sensor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Reboot sensor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Accept/Publish sensor</a:t>
            </a:r>
          </a:p>
          <a:p>
            <a:pPr marL="0" indent="0"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BB3D1-03B1-AC18-32B7-8A5F428E7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170" y="2107870"/>
            <a:ext cx="5306170" cy="3960552"/>
          </a:xfrm>
          <a:prstGeom prst="rect">
            <a:avLst/>
          </a:prstGeom>
        </p:spPr>
      </p:pic>
      <p:pic>
        <p:nvPicPr>
          <p:cNvPr id="10" name="Picture 9" descr="A picture containing symbol, logo, circle, green&#10;&#10;Description automatically generated">
            <a:extLst>
              <a:ext uri="{FF2B5EF4-FFF2-40B4-BE49-F238E27FC236}">
                <a16:creationId xmlns:a16="http://schemas.microsoft.com/office/drawing/2014/main" id="{CD39A1C8-418B-D0E5-D3BC-EBB370ECB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5083">
            <a:off x="5413943" y="3616524"/>
            <a:ext cx="326722" cy="351855"/>
          </a:xfrm>
          <a:prstGeom prst="rect">
            <a:avLst/>
          </a:prstGeom>
        </p:spPr>
      </p:pic>
      <p:pic>
        <p:nvPicPr>
          <p:cNvPr id="11" name="Picture 10" descr="A picture containing symbol, logo, circle, green&#10;&#10;Description automatically generated">
            <a:extLst>
              <a:ext uri="{FF2B5EF4-FFF2-40B4-BE49-F238E27FC236}">
                <a16:creationId xmlns:a16="http://schemas.microsoft.com/office/drawing/2014/main" id="{9E4F84D1-210B-ECDE-FD8D-E5E0874C6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5083">
            <a:off x="9443581" y="5342405"/>
            <a:ext cx="326722" cy="351855"/>
          </a:xfrm>
          <a:prstGeom prst="rect">
            <a:avLst/>
          </a:prstGeom>
        </p:spPr>
      </p:pic>
      <p:pic>
        <p:nvPicPr>
          <p:cNvPr id="12" name="Picture 11" descr="A picture containing symbol, logo, circle, green&#10;&#10;Description automatically generated">
            <a:extLst>
              <a:ext uri="{FF2B5EF4-FFF2-40B4-BE49-F238E27FC236}">
                <a16:creationId xmlns:a16="http://schemas.microsoft.com/office/drawing/2014/main" id="{F754FE35-9D1F-E2BC-23C8-02C9CFAEE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5083">
            <a:off x="8764764" y="2650664"/>
            <a:ext cx="326722" cy="351855"/>
          </a:xfrm>
          <a:prstGeom prst="rect">
            <a:avLst/>
          </a:prstGeom>
        </p:spPr>
      </p:pic>
      <p:pic>
        <p:nvPicPr>
          <p:cNvPr id="13" name="Picture 12" descr="A picture containing symbol, logo, circle, green&#10;&#10;Description automatically generated">
            <a:extLst>
              <a:ext uri="{FF2B5EF4-FFF2-40B4-BE49-F238E27FC236}">
                <a16:creationId xmlns:a16="http://schemas.microsoft.com/office/drawing/2014/main" id="{4C0E631E-939A-DDCD-31F1-4271D4587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5083">
            <a:off x="7379309" y="5053438"/>
            <a:ext cx="326722" cy="35185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F25A976-2248-4CDC-781B-899141613D41}"/>
              </a:ext>
            </a:extLst>
          </p:cNvPr>
          <p:cNvSpPr/>
          <p:nvPr/>
        </p:nvSpPr>
        <p:spPr>
          <a:xfrm>
            <a:off x="7938655" y="4975466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705C0D-3AB2-B4F3-FD7E-AA548F5F3CA1}"/>
              </a:ext>
            </a:extLst>
          </p:cNvPr>
          <p:cNvSpPr/>
          <p:nvPr/>
        </p:nvSpPr>
        <p:spPr>
          <a:xfrm>
            <a:off x="7677396" y="4780947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AE8DE2-BA4B-F900-6600-D0146039103C}"/>
              </a:ext>
            </a:extLst>
          </p:cNvPr>
          <p:cNvSpPr/>
          <p:nvPr/>
        </p:nvSpPr>
        <p:spPr>
          <a:xfrm>
            <a:off x="7906977" y="5305998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B5878F-58EE-5C05-D1A1-4F578FEBD2AD}"/>
              </a:ext>
            </a:extLst>
          </p:cNvPr>
          <p:cNvSpPr/>
          <p:nvPr/>
        </p:nvSpPr>
        <p:spPr>
          <a:xfrm>
            <a:off x="7701148" y="5441855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EF0A2C-9236-C9EA-6AE1-DDC7FC0D2C6A}"/>
              </a:ext>
            </a:extLst>
          </p:cNvPr>
          <p:cNvSpPr/>
          <p:nvPr/>
        </p:nvSpPr>
        <p:spPr>
          <a:xfrm>
            <a:off x="9777350" y="4700906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2F7E93-F261-275B-3364-238681937E85}"/>
              </a:ext>
            </a:extLst>
          </p:cNvPr>
          <p:cNvSpPr/>
          <p:nvPr/>
        </p:nvSpPr>
        <p:spPr>
          <a:xfrm>
            <a:off x="10123662" y="5123198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188B0E-345C-7DF7-0993-6BBF1C699441}"/>
              </a:ext>
            </a:extLst>
          </p:cNvPr>
          <p:cNvSpPr/>
          <p:nvPr/>
        </p:nvSpPr>
        <p:spPr>
          <a:xfrm>
            <a:off x="9738390" y="5123198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09B5AE-99BB-3854-389D-4BAAC6DE3CCC}"/>
              </a:ext>
            </a:extLst>
          </p:cNvPr>
          <p:cNvSpPr/>
          <p:nvPr/>
        </p:nvSpPr>
        <p:spPr>
          <a:xfrm>
            <a:off x="5749635" y="3598349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BAEBD1-4C27-03E9-AE33-D86532B449E3}"/>
              </a:ext>
            </a:extLst>
          </p:cNvPr>
          <p:cNvSpPr/>
          <p:nvPr/>
        </p:nvSpPr>
        <p:spPr>
          <a:xfrm>
            <a:off x="5729544" y="3970291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EB55CAD-9810-2C8D-520A-5CBA13D68C78}"/>
              </a:ext>
            </a:extLst>
          </p:cNvPr>
          <p:cNvSpPr/>
          <p:nvPr/>
        </p:nvSpPr>
        <p:spPr>
          <a:xfrm>
            <a:off x="5769122" y="4324574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CB74EF-0451-F160-3662-3B81A2250B4A}"/>
              </a:ext>
            </a:extLst>
          </p:cNvPr>
          <p:cNvSpPr/>
          <p:nvPr/>
        </p:nvSpPr>
        <p:spPr>
          <a:xfrm>
            <a:off x="5755267" y="3362108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6D354D2-9DED-FB4A-50BE-3DE68804B6CE}"/>
              </a:ext>
            </a:extLst>
          </p:cNvPr>
          <p:cNvSpPr/>
          <p:nvPr/>
        </p:nvSpPr>
        <p:spPr>
          <a:xfrm>
            <a:off x="5949237" y="3111504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49F5841-5BB4-88B3-F4DB-D1A94316BC1D}"/>
              </a:ext>
            </a:extLst>
          </p:cNvPr>
          <p:cNvSpPr/>
          <p:nvPr/>
        </p:nvSpPr>
        <p:spPr>
          <a:xfrm>
            <a:off x="9035647" y="2956510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EEB24F-9441-800B-FE8B-FDB858E90544}"/>
              </a:ext>
            </a:extLst>
          </p:cNvPr>
          <p:cNvSpPr/>
          <p:nvPr/>
        </p:nvSpPr>
        <p:spPr>
          <a:xfrm>
            <a:off x="9047523" y="2453140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E9C273C-6D17-E0CE-BA5E-FD4277BCE9DD}"/>
              </a:ext>
            </a:extLst>
          </p:cNvPr>
          <p:cNvSpPr/>
          <p:nvPr/>
        </p:nvSpPr>
        <p:spPr>
          <a:xfrm>
            <a:off x="8672609" y="2447449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9AA8B4-60BD-38E3-7D7B-B2ADA642ED75}"/>
              </a:ext>
            </a:extLst>
          </p:cNvPr>
          <p:cNvSpPr/>
          <p:nvPr/>
        </p:nvSpPr>
        <p:spPr>
          <a:xfrm>
            <a:off x="8198439" y="2415782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451A4F8-80D6-26C9-D2CF-CD3A9930BE37}"/>
              </a:ext>
            </a:extLst>
          </p:cNvPr>
          <p:cNvSpPr/>
          <p:nvPr/>
        </p:nvSpPr>
        <p:spPr>
          <a:xfrm>
            <a:off x="7978746" y="2463005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2848929-9E10-09F1-A1CD-0BDD1373C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3593" y="5157188"/>
            <a:ext cx="162904" cy="162904"/>
          </a:xfrm>
          <a:prstGeom prst="round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9BFB3A-C342-8708-D049-E255DC47F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040" y="5157188"/>
            <a:ext cx="162904" cy="162904"/>
          </a:xfrm>
          <a:prstGeom prst="round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537BEE-5BBB-D2AC-708D-D59721E25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6752" y="4740814"/>
            <a:ext cx="162904" cy="162904"/>
          </a:xfrm>
          <a:prstGeom prst="round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89446A5-CC27-54E5-9345-E679D80B5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090" y="5347408"/>
            <a:ext cx="162904" cy="162904"/>
          </a:xfrm>
          <a:prstGeom prst="round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AAF78E1-717B-3C36-8448-A561D7527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262" y="5484264"/>
            <a:ext cx="162904" cy="162904"/>
          </a:xfrm>
          <a:prstGeom prst="round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D540ECE-001E-1C63-C2BA-6591E6F7D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330" y="4361010"/>
            <a:ext cx="162904" cy="162904"/>
          </a:xfrm>
          <a:prstGeom prst="round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88BF592-6448-FED3-D8E3-3AD19A306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587" y="3634939"/>
            <a:ext cx="162904" cy="162904"/>
          </a:xfrm>
          <a:prstGeom prst="round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6B278CB-669F-2644-430F-1ACBEBDE8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45" y="3400347"/>
            <a:ext cx="162904" cy="162904"/>
          </a:xfrm>
          <a:prstGeom prst="round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344D10A-7B6A-3FC4-96A6-B45EFE897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350" y="3153707"/>
            <a:ext cx="162904" cy="162904"/>
          </a:xfrm>
          <a:prstGeom prst="round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C6FE4D2-A666-23B5-24B5-4AA267B1F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760" y="2993100"/>
            <a:ext cx="162904" cy="162904"/>
          </a:xfrm>
          <a:prstGeom prst="round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6DB6A16-14C7-5992-0131-46320316B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636" y="2488963"/>
            <a:ext cx="162904" cy="162904"/>
          </a:xfrm>
          <a:prstGeom prst="round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739201-1189-6A7C-5BE3-22BBB704F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918" y="2484039"/>
            <a:ext cx="162904" cy="162904"/>
          </a:xfrm>
          <a:prstGeom prst="round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C4B7182-799B-28E2-7954-7C59FD52A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93268" y="2718396"/>
            <a:ext cx="162904" cy="162904"/>
          </a:xfrm>
          <a:prstGeom prst="round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D2572AB-EEFD-969B-B20D-C6E35A13B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47934" y="2456103"/>
            <a:ext cx="162904" cy="162904"/>
          </a:xfrm>
          <a:prstGeom prst="round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628E6D5-3E90-4C37-07D5-99306F553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04172" y="2501958"/>
            <a:ext cx="162904" cy="162904"/>
          </a:xfrm>
          <a:prstGeom prst="round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12C014C-A3E6-4057-80B2-101210250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78934" y="4006694"/>
            <a:ext cx="162904" cy="162904"/>
          </a:xfrm>
          <a:prstGeom prst="round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48A6719-EDD2-E6B0-45F7-C19ED1154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24509" y="4820859"/>
            <a:ext cx="162904" cy="162904"/>
          </a:xfrm>
          <a:prstGeom prst="round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63CA127-1784-B5DE-6273-DDFA45985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85768" y="5017032"/>
            <a:ext cx="162904" cy="162904"/>
          </a:xfrm>
          <a:prstGeom prst="round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D91F3BC-17B4-E516-E1D4-77AAF2AFE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274" y="2745138"/>
            <a:ext cx="162904" cy="162904"/>
          </a:xfrm>
          <a:prstGeom prst="round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5D8E0640-4FDA-CB95-CA86-3FF5009BA178}"/>
              </a:ext>
            </a:extLst>
          </p:cNvPr>
          <p:cNvSpPr/>
          <p:nvPr/>
        </p:nvSpPr>
        <p:spPr>
          <a:xfrm>
            <a:off x="9516098" y="2708548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9CB6A54-2F53-337B-473B-0F93C2BBACEA}"/>
              </a:ext>
            </a:extLst>
          </p:cNvPr>
          <p:cNvSpPr/>
          <p:nvPr/>
        </p:nvSpPr>
        <p:spPr>
          <a:xfrm>
            <a:off x="9753605" y="2683609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EA3F4F4-4657-0C91-9116-F7518EC57D8E}"/>
              </a:ext>
            </a:extLst>
          </p:cNvPr>
          <p:cNvSpPr/>
          <p:nvPr/>
        </p:nvSpPr>
        <p:spPr>
          <a:xfrm>
            <a:off x="7975853" y="2721017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01DFD5D-83A0-58B2-EE30-9847A6E07F94}"/>
              </a:ext>
            </a:extLst>
          </p:cNvPr>
          <p:cNvSpPr/>
          <p:nvPr/>
        </p:nvSpPr>
        <p:spPr>
          <a:xfrm>
            <a:off x="7687232" y="2747217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C4F5E9D-383E-5AA2-4022-41531DAC9F08}"/>
              </a:ext>
            </a:extLst>
          </p:cNvPr>
          <p:cNvSpPr/>
          <p:nvPr/>
        </p:nvSpPr>
        <p:spPr>
          <a:xfrm>
            <a:off x="7687231" y="2472463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04" name="Picture 703">
            <a:extLst>
              <a:ext uri="{FF2B5EF4-FFF2-40B4-BE49-F238E27FC236}">
                <a16:creationId xmlns:a16="http://schemas.microsoft.com/office/drawing/2014/main" id="{88231792-08A6-8137-0C38-F4D402478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7576" y="2718396"/>
            <a:ext cx="162904" cy="162904"/>
          </a:xfrm>
          <a:prstGeom prst="roundRect">
            <a:avLst/>
          </a:prstGeom>
        </p:spPr>
      </p:pic>
      <p:pic>
        <p:nvPicPr>
          <p:cNvPr id="705" name="Picture 704">
            <a:extLst>
              <a:ext uri="{FF2B5EF4-FFF2-40B4-BE49-F238E27FC236}">
                <a16:creationId xmlns:a16="http://schemas.microsoft.com/office/drawing/2014/main" id="{6E19C9F3-5913-97E6-5BC8-1E0435955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3662" y="2970807"/>
            <a:ext cx="162904" cy="162904"/>
          </a:xfrm>
          <a:prstGeom prst="roundRect">
            <a:avLst/>
          </a:prstGeom>
        </p:spPr>
      </p:pic>
      <p:pic>
        <p:nvPicPr>
          <p:cNvPr id="706" name="Picture 705">
            <a:extLst>
              <a:ext uri="{FF2B5EF4-FFF2-40B4-BE49-F238E27FC236}">
                <a16:creationId xmlns:a16="http://schemas.microsoft.com/office/drawing/2014/main" id="{1782F452-DF88-B712-B70D-2E04B5C50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8631" y="3260061"/>
            <a:ext cx="162904" cy="162904"/>
          </a:xfrm>
          <a:prstGeom prst="roundRect">
            <a:avLst/>
          </a:prstGeom>
        </p:spPr>
      </p:pic>
      <p:pic>
        <p:nvPicPr>
          <p:cNvPr id="707" name="Picture 706">
            <a:extLst>
              <a:ext uri="{FF2B5EF4-FFF2-40B4-BE49-F238E27FC236}">
                <a16:creationId xmlns:a16="http://schemas.microsoft.com/office/drawing/2014/main" id="{9133CF81-A122-AF80-5A63-93B71C722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398" y="2463680"/>
            <a:ext cx="162904" cy="162904"/>
          </a:xfrm>
          <a:prstGeom prst="roundRect">
            <a:avLst/>
          </a:prstGeom>
        </p:spPr>
      </p:pic>
      <p:pic>
        <p:nvPicPr>
          <p:cNvPr id="708" name="Picture 707">
            <a:extLst>
              <a:ext uri="{FF2B5EF4-FFF2-40B4-BE49-F238E27FC236}">
                <a16:creationId xmlns:a16="http://schemas.microsoft.com/office/drawing/2014/main" id="{B90BA62B-53C9-B0DE-EB54-D255670D3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24384" y="2509053"/>
            <a:ext cx="162904" cy="162904"/>
          </a:xfrm>
          <a:prstGeom prst="roundRect">
            <a:avLst/>
          </a:prstGeom>
        </p:spPr>
      </p:pic>
      <p:pic>
        <p:nvPicPr>
          <p:cNvPr id="709" name="Picture 708">
            <a:extLst>
              <a:ext uri="{FF2B5EF4-FFF2-40B4-BE49-F238E27FC236}">
                <a16:creationId xmlns:a16="http://schemas.microsoft.com/office/drawing/2014/main" id="{177361CB-6BC6-E7C0-B6B9-C593A94BB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19846" y="2778309"/>
            <a:ext cx="162904" cy="162904"/>
          </a:xfrm>
          <a:prstGeom prst="roundRect">
            <a:avLst/>
          </a:prstGeom>
        </p:spPr>
      </p:pic>
      <p:pic>
        <p:nvPicPr>
          <p:cNvPr id="710" name="Picture 709">
            <a:extLst>
              <a:ext uri="{FF2B5EF4-FFF2-40B4-BE49-F238E27FC236}">
                <a16:creationId xmlns:a16="http://schemas.microsoft.com/office/drawing/2014/main" id="{D6FF51F6-847F-6DD3-B522-5102905EA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13154" y="2759976"/>
            <a:ext cx="162904" cy="162904"/>
          </a:xfrm>
          <a:prstGeom prst="roundRect">
            <a:avLst/>
          </a:prstGeom>
        </p:spPr>
      </p:pic>
      <p:pic>
        <p:nvPicPr>
          <p:cNvPr id="713" name="Picture 712">
            <a:extLst>
              <a:ext uri="{FF2B5EF4-FFF2-40B4-BE49-F238E27FC236}">
                <a16:creationId xmlns:a16="http://schemas.microsoft.com/office/drawing/2014/main" id="{E0CF4BA6-B7F7-9DC1-C65E-AED20B842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01224" y="3095254"/>
            <a:ext cx="162904" cy="162904"/>
          </a:xfrm>
          <a:prstGeom prst="roundRect">
            <a:avLst/>
          </a:prstGeom>
        </p:spPr>
      </p:pic>
      <p:pic>
        <p:nvPicPr>
          <p:cNvPr id="712" name="Picture 711">
            <a:extLst>
              <a:ext uri="{FF2B5EF4-FFF2-40B4-BE49-F238E27FC236}">
                <a16:creationId xmlns:a16="http://schemas.microsoft.com/office/drawing/2014/main" id="{8C205953-5057-C5C3-849F-29DC044F8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442" y="5528218"/>
            <a:ext cx="162904" cy="162904"/>
          </a:xfrm>
          <a:prstGeom prst="roundRect">
            <a:avLst/>
          </a:prstGeom>
        </p:spPr>
      </p:pic>
      <p:sp>
        <p:nvSpPr>
          <p:cNvPr id="720" name="Oval 719">
            <a:extLst>
              <a:ext uri="{FF2B5EF4-FFF2-40B4-BE49-F238E27FC236}">
                <a16:creationId xmlns:a16="http://schemas.microsoft.com/office/drawing/2014/main" id="{4989A68F-9A9C-811A-563E-4B832C9E7FCD}"/>
              </a:ext>
            </a:extLst>
          </p:cNvPr>
          <p:cNvSpPr/>
          <p:nvPr/>
        </p:nvSpPr>
        <p:spPr>
          <a:xfrm>
            <a:off x="6073975" y="5499379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6" name="Picture 725">
            <a:extLst>
              <a:ext uri="{FF2B5EF4-FFF2-40B4-BE49-F238E27FC236}">
                <a16:creationId xmlns:a16="http://schemas.microsoft.com/office/drawing/2014/main" id="{20BA15C7-7CB5-1711-1F7E-7839C65DE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518" y="4597405"/>
            <a:ext cx="162904" cy="162904"/>
          </a:xfrm>
          <a:prstGeom prst="roundRect">
            <a:avLst/>
          </a:prstGeom>
        </p:spPr>
      </p:pic>
      <p:sp>
        <p:nvSpPr>
          <p:cNvPr id="729" name="Oval 728">
            <a:extLst>
              <a:ext uri="{FF2B5EF4-FFF2-40B4-BE49-F238E27FC236}">
                <a16:creationId xmlns:a16="http://schemas.microsoft.com/office/drawing/2014/main" id="{A29F604C-8358-6BC3-2242-62AC11B3CCA1}"/>
              </a:ext>
            </a:extLst>
          </p:cNvPr>
          <p:cNvSpPr/>
          <p:nvPr/>
        </p:nvSpPr>
        <p:spPr>
          <a:xfrm>
            <a:off x="5777677" y="4560815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30" name="Picture 729">
            <a:extLst>
              <a:ext uri="{FF2B5EF4-FFF2-40B4-BE49-F238E27FC236}">
                <a16:creationId xmlns:a16="http://schemas.microsoft.com/office/drawing/2014/main" id="{4BF67FE0-FFAB-942E-8253-D23EF6263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142" y="4866456"/>
            <a:ext cx="162904" cy="162904"/>
          </a:xfrm>
          <a:prstGeom prst="roundRect">
            <a:avLst/>
          </a:prstGeom>
        </p:spPr>
      </p:pic>
      <p:sp>
        <p:nvSpPr>
          <p:cNvPr id="731" name="Oval 730">
            <a:extLst>
              <a:ext uri="{FF2B5EF4-FFF2-40B4-BE49-F238E27FC236}">
                <a16:creationId xmlns:a16="http://schemas.microsoft.com/office/drawing/2014/main" id="{EE400968-D967-2793-8111-1CE6844E4A24}"/>
              </a:ext>
            </a:extLst>
          </p:cNvPr>
          <p:cNvSpPr/>
          <p:nvPr/>
        </p:nvSpPr>
        <p:spPr>
          <a:xfrm>
            <a:off x="5945349" y="4833761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35" name="Picture 734">
            <a:extLst>
              <a:ext uri="{FF2B5EF4-FFF2-40B4-BE49-F238E27FC236}">
                <a16:creationId xmlns:a16="http://schemas.microsoft.com/office/drawing/2014/main" id="{920BD3E3-F4C2-8C7E-F304-2F06D0108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182" y="2457909"/>
            <a:ext cx="162904" cy="162904"/>
          </a:xfrm>
          <a:prstGeom prst="roundRect">
            <a:avLst/>
          </a:prstGeom>
        </p:spPr>
      </p:pic>
      <p:sp>
        <p:nvSpPr>
          <p:cNvPr id="736" name="Oval 735">
            <a:extLst>
              <a:ext uri="{FF2B5EF4-FFF2-40B4-BE49-F238E27FC236}">
                <a16:creationId xmlns:a16="http://schemas.microsoft.com/office/drawing/2014/main" id="{2E1102E2-BC3D-DB1A-CB1F-826D2E1FFB7A}"/>
              </a:ext>
            </a:extLst>
          </p:cNvPr>
          <p:cNvSpPr/>
          <p:nvPr/>
        </p:nvSpPr>
        <p:spPr>
          <a:xfrm>
            <a:off x="6476715" y="2429070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1" name="Picture 740">
            <a:extLst>
              <a:ext uri="{FF2B5EF4-FFF2-40B4-BE49-F238E27FC236}">
                <a16:creationId xmlns:a16="http://schemas.microsoft.com/office/drawing/2014/main" id="{31CCACEE-77C8-0A01-E5D5-DC13B7080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233" y="5518890"/>
            <a:ext cx="162904" cy="162904"/>
          </a:xfrm>
          <a:prstGeom prst="roundRect">
            <a:avLst/>
          </a:prstGeom>
        </p:spPr>
      </p:pic>
      <p:sp>
        <p:nvSpPr>
          <p:cNvPr id="742" name="Oval 741">
            <a:extLst>
              <a:ext uri="{FF2B5EF4-FFF2-40B4-BE49-F238E27FC236}">
                <a16:creationId xmlns:a16="http://schemas.microsoft.com/office/drawing/2014/main" id="{F7B9B3E4-0697-4A9F-5737-2DC83B4DD94D}"/>
              </a:ext>
            </a:extLst>
          </p:cNvPr>
          <p:cNvSpPr/>
          <p:nvPr/>
        </p:nvSpPr>
        <p:spPr>
          <a:xfrm>
            <a:off x="6432766" y="5490051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00FB15C9-CE5F-91E6-E47C-B10B95C3EC00}"/>
              </a:ext>
            </a:extLst>
          </p:cNvPr>
          <p:cNvSpPr/>
          <p:nvPr/>
        </p:nvSpPr>
        <p:spPr>
          <a:xfrm>
            <a:off x="7960932" y="3058052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7" name="Picture 746">
            <a:extLst>
              <a:ext uri="{FF2B5EF4-FFF2-40B4-BE49-F238E27FC236}">
                <a16:creationId xmlns:a16="http://schemas.microsoft.com/office/drawing/2014/main" id="{6356A951-B20A-DC85-5CCA-43E92B72C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083" y="5306670"/>
            <a:ext cx="162904" cy="162904"/>
          </a:xfrm>
          <a:prstGeom prst="roundRect">
            <a:avLst/>
          </a:prstGeom>
        </p:spPr>
      </p:pic>
      <p:sp>
        <p:nvSpPr>
          <p:cNvPr id="748" name="Oval 747">
            <a:extLst>
              <a:ext uri="{FF2B5EF4-FFF2-40B4-BE49-F238E27FC236}">
                <a16:creationId xmlns:a16="http://schemas.microsoft.com/office/drawing/2014/main" id="{3C4D26FE-3A63-D900-556C-65BFD6341631}"/>
              </a:ext>
            </a:extLst>
          </p:cNvPr>
          <p:cNvSpPr/>
          <p:nvPr/>
        </p:nvSpPr>
        <p:spPr>
          <a:xfrm>
            <a:off x="6440616" y="5277831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0" name="Picture 749">
            <a:extLst>
              <a:ext uri="{FF2B5EF4-FFF2-40B4-BE49-F238E27FC236}">
                <a16:creationId xmlns:a16="http://schemas.microsoft.com/office/drawing/2014/main" id="{906C5E44-DB9D-31E9-833C-41166D49D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35174" y="3109364"/>
            <a:ext cx="162904" cy="162904"/>
          </a:xfrm>
          <a:prstGeom prst="roundRect">
            <a:avLst/>
          </a:prstGeom>
        </p:spPr>
      </p:pic>
      <p:sp>
        <p:nvSpPr>
          <p:cNvPr id="751" name="Oval 750">
            <a:extLst>
              <a:ext uri="{FF2B5EF4-FFF2-40B4-BE49-F238E27FC236}">
                <a16:creationId xmlns:a16="http://schemas.microsoft.com/office/drawing/2014/main" id="{1B37DFBD-C0AA-5D28-0E5B-926F1877F534}"/>
              </a:ext>
            </a:extLst>
          </p:cNvPr>
          <p:cNvSpPr/>
          <p:nvPr/>
        </p:nvSpPr>
        <p:spPr>
          <a:xfrm>
            <a:off x="7697873" y="3075219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3" name="Picture 752">
            <a:extLst>
              <a:ext uri="{FF2B5EF4-FFF2-40B4-BE49-F238E27FC236}">
                <a16:creationId xmlns:a16="http://schemas.microsoft.com/office/drawing/2014/main" id="{E8995440-A873-D2E5-9F52-DCE523B0F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208" y="2721309"/>
            <a:ext cx="162904" cy="162904"/>
          </a:xfrm>
          <a:prstGeom prst="roundRect">
            <a:avLst/>
          </a:prstGeom>
        </p:spPr>
      </p:pic>
      <p:sp>
        <p:nvSpPr>
          <p:cNvPr id="754" name="Oval 753">
            <a:extLst>
              <a:ext uri="{FF2B5EF4-FFF2-40B4-BE49-F238E27FC236}">
                <a16:creationId xmlns:a16="http://schemas.microsoft.com/office/drawing/2014/main" id="{C9CCC9D2-2183-4017-8F56-2A42CC91B0CB}"/>
              </a:ext>
            </a:extLst>
          </p:cNvPr>
          <p:cNvSpPr/>
          <p:nvPr/>
        </p:nvSpPr>
        <p:spPr>
          <a:xfrm>
            <a:off x="6491741" y="2692470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EDFB68BC-AD4E-B97C-7283-EE89770110C5}"/>
              </a:ext>
            </a:extLst>
          </p:cNvPr>
          <p:cNvSpPr/>
          <p:nvPr/>
        </p:nvSpPr>
        <p:spPr>
          <a:xfrm>
            <a:off x="6105625" y="2431921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674B0D24-6CD8-9BF7-2C24-0830B4017F2D}"/>
              </a:ext>
            </a:extLst>
          </p:cNvPr>
          <p:cNvSpPr/>
          <p:nvPr/>
        </p:nvSpPr>
        <p:spPr>
          <a:xfrm>
            <a:off x="10046776" y="2681806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157BC6A5-41A2-9F00-C5E4-B994DA25F493}"/>
              </a:ext>
            </a:extLst>
          </p:cNvPr>
          <p:cNvSpPr/>
          <p:nvPr/>
        </p:nvSpPr>
        <p:spPr>
          <a:xfrm>
            <a:off x="10089972" y="2940009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5057BC71-CC3E-B6ED-A20B-C4828EA544E3}"/>
              </a:ext>
            </a:extLst>
          </p:cNvPr>
          <p:cNvSpPr/>
          <p:nvPr/>
        </p:nvSpPr>
        <p:spPr>
          <a:xfrm>
            <a:off x="9777350" y="3223470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6" name="Picture 765">
            <a:extLst>
              <a:ext uri="{FF2B5EF4-FFF2-40B4-BE49-F238E27FC236}">
                <a16:creationId xmlns:a16="http://schemas.microsoft.com/office/drawing/2014/main" id="{CB5BA398-84A3-E532-7B91-21A2A1595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56044" y="5259343"/>
            <a:ext cx="162904" cy="162904"/>
          </a:xfrm>
          <a:prstGeom prst="roundRect">
            <a:avLst/>
          </a:prstGeom>
        </p:spPr>
      </p:pic>
      <p:sp>
        <p:nvSpPr>
          <p:cNvPr id="767" name="Oval 766">
            <a:extLst>
              <a:ext uri="{FF2B5EF4-FFF2-40B4-BE49-F238E27FC236}">
                <a16:creationId xmlns:a16="http://schemas.microsoft.com/office/drawing/2014/main" id="{4D825B54-E265-1162-912B-987A2E82E3B7}"/>
              </a:ext>
            </a:extLst>
          </p:cNvPr>
          <p:cNvSpPr/>
          <p:nvPr/>
        </p:nvSpPr>
        <p:spPr>
          <a:xfrm>
            <a:off x="6018743" y="5217292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9" name="Picture 768">
            <a:extLst>
              <a:ext uri="{FF2B5EF4-FFF2-40B4-BE49-F238E27FC236}">
                <a16:creationId xmlns:a16="http://schemas.microsoft.com/office/drawing/2014/main" id="{47C4E4B2-EB81-6A35-CB59-5653BA919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40130" y="2708547"/>
            <a:ext cx="162904" cy="162904"/>
          </a:xfrm>
          <a:prstGeom prst="roundRect">
            <a:avLst/>
          </a:prstGeom>
        </p:spPr>
      </p:pic>
      <p:sp>
        <p:nvSpPr>
          <p:cNvPr id="770" name="Oval 769">
            <a:extLst>
              <a:ext uri="{FF2B5EF4-FFF2-40B4-BE49-F238E27FC236}">
                <a16:creationId xmlns:a16="http://schemas.microsoft.com/office/drawing/2014/main" id="{90369E99-8465-498C-3740-4952EBEA6339}"/>
              </a:ext>
            </a:extLst>
          </p:cNvPr>
          <p:cNvSpPr/>
          <p:nvPr/>
        </p:nvSpPr>
        <p:spPr>
          <a:xfrm>
            <a:off x="6208289" y="2671957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2" name="Picture 771">
            <a:extLst>
              <a:ext uri="{FF2B5EF4-FFF2-40B4-BE49-F238E27FC236}">
                <a16:creationId xmlns:a16="http://schemas.microsoft.com/office/drawing/2014/main" id="{64F69002-E178-F44E-86A2-F48398DF6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48651" y="2703831"/>
            <a:ext cx="162904" cy="162904"/>
          </a:xfrm>
          <a:prstGeom prst="roundRect">
            <a:avLst/>
          </a:prstGeom>
        </p:spPr>
      </p:pic>
      <p:sp>
        <p:nvSpPr>
          <p:cNvPr id="773" name="Oval 772">
            <a:extLst>
              <a:ext uri="{FF2B5EF4-FFF2-40B4-BE49-F238E27FC236}">
                <a16:creationId xmlns:a16="http://schemas.microsoft.com/office/drawing/2014/main" id="{B173DD3C-8056-A6F1-9E3A-87C4A2799E53}"/>
              </a:ext>
            </a:extLst>
          </p:cNvPr>
          <p:cNvSpPr/>
          <p:nvPr/>
        </p:nvSpPr>
        <p:spPr>
          <a:xfrm>
            <a:off x="6016810" y="2667241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5" name="Picture 774">
            <a:extLst>
              <a:ext uri="{FF2B5EF4-FFF2-40B4-BE49-F238E27FC236}">
                <a16:creationId xmlns:a16="http://schemas.microsoft.com/office/drawing/2014/main" id="{FCBFAE9A-3643-E6DC-5A47-32FDC3197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73991" y="2574642"/>
            <a:ext cx="162904" cy="162904"/>
          </a:xfrm>
          <a:prstGeom prst="roundRect">
            <a:avLst/>
          </a:prstGeom>
        </p:spPr>
      </p:pic>
      <p:sp>
        <p:nvSpPr>
          <p:cNvPr id="776" name="Oval 775">
            <a:extLst>
              <a:ext uri="{FF2B5EF4-FFF2-40B4-BE49-F238E27FC236}">
                <a16:creationId xmlns:a16="http://schemas.microsoft.com/office/drawing/2014/main" id="{7A056416-40EB-C2E8-C133-B3D0269A2FBC}"/>
              </a:ext>
            </a:extLst>
          </p:cNvPr>
          <p:cNvSpPr/>
          <p:nvPr/>
        </p:nvSpPr>
        <p:spPr>
          <a:xfrm>
            <a:off x="5742150" y="2538052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7" name="Picture 776">
            <a:extLst>
              <a:ext uri="{FF2B5EF4-FFF2-40B4-BE49-F238E27FC236}">
                <a16:creationId xmlns:a16="http://schemas.microsoft.com/office/drawing/2014/main" id="{B9BFF8CF-109D-4EA6-88F4-BCED3AC9D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18948" y="5256701"/>
            <a:ext cx="162904" cy="162904"/>
          </a:xfrm>
          <a:prstGeom prst="roundRect">
            <a:avLst/>
          </a:prstGeom>
        </p:spPr>
      </p:pic>
      <p:sp>
        <p:nvSpPr>
          <p:cNvPr id="778" name="Oval 777">
            <a:extLst>
              <a:ext uri="{FF2B5EF4-FFF2-40B4-BE49-F238E27FC236}">
                <a16:creationId xmlns:a16="http://schemas.microsoft.com/office/drawing/2014/main" id="{84001303-8854-5842-F0FB-0EBC5B228221}"/>
              </a:ext>
            </a:extLst>
          </p:cNvPr>
          <p:cNvSpPr/>
          <p:nvPr/>
        </p:nvSpPr>
        <p:spPr>
          <a:xfrm>
            <a:off x="6181647" y="5214650"/>
            <a:ext cx="237507" cy="23608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720" grpId="0" animBg="1"/>
      <p:bldP spid="720" grpId="1" animBg="1"/>
      <p:bldP spid="729" grpId="0" animBg="1"/>
      <p:bldP spid="729" grpId="1" animBg="1"/>
      <p:bldP spid="731" grpId="0" animBg="1"/>
      <p:bldP spid="731" grpId="1" animBg="1"/>
      <p:bldP spid="736" grpId="0" animBg="1"/>
      <p:bldP spid="736" grpId="1" animBg="1"/>
      <p:bldP spid="742" grpId="0" animBg="1"/>
      <p:bldP spid="742" grpId="1" animBg="1"/>
      <p:bldP spid="745" grpId="0" animBg="1"/>
      <p:bldP spid="745" grpId="1" animBg="1"/>
      <p:bldP spid="748" grpId="0" animBg="1"/>
      <p:bldP spid="748" grpId="1" animBg="1"/>
      <p:bldP spid="751" grpId="0" animBg="1"/>
      <p:bldP spid="751" grpId="1" animBg="1"/>
      <p:bldP spid="754" grpId="0" animBg="1"/>
      <p:bldP spid="754" grpId="1" animBg="1"/>
      <p:bldP spid="755" grpId="0" animBg="1"/>
      <p:bldP spid="755" grpId="1" animBg="1"/>
      <p:bldP spid="756" grpId="0" animBg="1"/>
      <p:bldP spid="756" grpId="1" animBg="1"/>
      <p:bldP spid="757" grpId="0" animBg="1"/>
      <p:bldP spid="757" grpId="1" animBg="1"/>
      <p:bldP spid="758" grpId="0" animBg="1"/>
      <p:bldP spid="758" grpId="1" animBg="1"/>
      <p:bldP spid="767" grpId="0" animBg="1"/>
      <p:bldP spid="767" grpId="1" animBg="1"/>
      <p:bldP spid="770" grpId="0" animBg="1"/>
      <p:bldP spid="770" grpId="1" animBg="1"/>
      <p:bldP spid="770" grpId="3" animBg="1"/>
      <p:bldP spid="773" grpId="0" animBg="1"/>
      <p:bldP spid="773" grpId="1" animBg="1"/>
      <p:bldP spid="776" grpId="0" animBg="1"/>
      <p:bldP spid="776" grpId="1" animBg="1"/>
      <p:bldP spid="778" grpId="0" animBg="1"/>
      <p:bldP spid="77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5135508" cy="3607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Locate where the sensor needs to be installed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Open the installer tool</a:t>
            </a:r>
          </a:p>
          <a:p>
            <a:pPr marL="0" indent="0">
              <a:buNone/>
            </a:pPr>
            <a:r>
              <a:rPr lang="en-GB" dirty="0"/>
              <a:t>Select the floor of installation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On the second step, you are presented with all the sensor icons of where they are to be installed (grey)</a:t>
            </a:r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2DFAE-869E-7CA3-419F-2E2CAAEA5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404" y="2075689"/>
            <a:ext cx="5324024" cy="36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81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51D57-F920-8AAF-6740-A8F050F896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Physical installation of sensors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285750" indent="-285750"/>
            <a:r>
              <a:rPr lang="en-US" dirty="0">
                <a:sym typeface="Arial"/>
              </a:rPr>
              <a:t>Power the sensor by removing the purple battery tab. </a:t>
            </a: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285750" indent="-285750"/>
            <a:r>
              <a:rPr lang="en-US" dirty="0">
                <a:sym typeface="Arial"/>
              </a:rPr>
              <a:t>The sensor will automatically power on.</a:t>
            </a: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285750" indent="-285750"/>
            <a:r>
              <a:rPr lang="en-US" dirty="0">
                <a:sym typeface="Arial"/>
              </a:rPr>
              <a:t>When first booting up, the sensor will cycle - Red, Green, Blue (0.5s each color) 3 times</a:t>
            </a: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285750" indent="-285750"/>
            <a:r>
              <a:rPr lang="en-US" dirty="0">
                <a:sym typeface="Arial"/>
              </a:rPr>
              <a:t>The light will flash green once every 15s for 5min confirming connectivity.</a:t>
            </a: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285750" indent="-285750"/>
            <a:r>
              <a:rPr lang="en-US" dirty="0">
                <a:sym typeface="Arial"/>
              </a:rPr>
              <a:t>Note: there is no OFF position. Remove batteries to power off.</a:t>
            </a:r>
          </a:p>
          <a:p>
            <a:pPr marL="285750" indent="-285750"/>
            <a:endParaRPr lang="en-US" dirty="0">
              <a:sym typeface="Arial"/>
            </a:endParaRPr>
          </a:p>
          <a:p>
            <a:pPr marL="285750" indent="-285750"/>
            <a:r>
              <a:rPr lang="en-US" dirty="0">
                <a:sym typeface="Arial"/>
              </a:rPr>
              <a:t>Sensor ID is on the side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1C6FE-579E-5BD7-DF15-581B61ECB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41" y="2529187"/>
            <a:ext cx="35941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64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51D57-F920-8AAF-6740-A8F050F896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LED patterns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r>
              <a:rPr lang="en-US" dirty="0"/>
              <a:t>GREEN – CONNECTION CONFRIMED</a:t>
            </a:r>
          </a:p>
          <a:p>
            <a:pPr marL="139700" indent="0">
              <a:buNone/>
            </a:pPr>
            <a:r>
              <a:rPr lang="en-US" dirty="0"/>
              <a:t>       </a:t>
            </a:r>
            <a:r>
              <a:rPr lang="en-US" i="1" dirty="0"/>
              <a:t>Flashing (0.5s) once every 15s for 5 min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RED – NO CONNECTION</a:t>
            </a:r>
          </a:p>
          <a:p>
            <a:pPr marL="139700" indent="0">
              <a:buNone/>
            </a:pPr>
            <a:r>
              <a:rPr lang="en-US" i="1" dirty="0"/>
              <a:t>      Flashing (0.5s) once every 15s for 5 min</a:t>
            </a:r>
            <a:endParaRPr lang="en-US" dirty="0"/>
          </a:p>
          <a:p>
            <a:endParaRPr lang="en-US" dirty="0"/>
          </a:p>
          <a:p>
            <a:r>
              <a:rPr lang="en-US" dirty="0"/>
              <a:t>BLUE – HARDWARE FAILURE</a:t>
            </a:r>
          </a:p>
          <a:p>
            <a:pPr marL="139700" indent="0">
              <a:buNone/>
            </a:pPr>
            <a:r>
              <a:rPr lang="en-US" dirty="0"/>
              <a:t>      </a:t>
            </a:r>
            <a:r>
              <a:rPr lang="en-US" i="1" dirty="0"/>
              <a:t>Flashing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1BDCC-5245-9CC9-2E2A-DA08D0604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41" y="2529187"/>
            <a:ext cx="35941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2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5"/>
            <a:ext cx="10337128" cy="10382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Enter the sensor ID into the installer tool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Screen Recording 2024-04-09 at 16.01.21.mov">
            <a:hlinkClick r:id="" action="ppaction://media"/>
            <a:extLst>
              <a:ext uri="{FF2B5EF4-FFF2-40B4-BE49-F238E27FC236}">
                <a16:creationId xmlns:a16="http://schemas.microsoft.com/office/drawing/2014/main" id="{A1994F21-072A-3626-64A5-FB059BAD9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2230" y="2303434"/>
            <a:ext cx="6267539" cy="439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2647024" cy="45046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Confirming coverage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It may take up to 10 minutes after first connecting for the sensor debug image to update.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Debug file will also depend on how many sensors are already online in the mesh. The more are online, the faster they will connect.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If required to get a new image, click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‘Get sensor view’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E93FC7-3BEE-F848-2437-42138FC0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587" y="1878674"/>
            <a:ext cx="6946990" cy="46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67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with a beard smiling&#10;&#10;Description automatically generated with low confidence">
            <a:extLst>
              <a:ext uri="{FF2B5EF4-FFF2-40B4-BE49-F238E27FC236}">
                <a16:creationId xmlns:a16="http://schemas.microsoft.com/office/drawing/2014/main" id="{D99F44D6-6165-4033-30C5-BE2801DA204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9262" r="9262"/>
          <a:stretch>
            <a:fillRect/>
          </a:stretch>
        </p:blipFill>
        <p:spPr>
          <a:xfrm>
            <a:off x="7731125" y="1878013"/>
            <a:ext cx="3260725" cy="3775075"/>
          </a:xfrm>
          <a:prstGeom prst="rect">
            <a:avLst/>
          </a:prstGeom>
        </p:spPr>
      </p:pic>
      <p:sp>
        <p:nvSpPr>
          <p:cNvPr id="737" name="Google Shape;737;p71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Introductions</a:t>
            </a:r>
            <a:endParaRPr dirty="0"/>
          </a:p>
        </p:txBody>
      </p:sp>
      <p:sp>
        <p:nvSpPr>
          <p:cNvPr id="738" name="Google Shape;738;p71"/>
          <p:cNvSpPr txBox="1">
            <a:spLocks noGrp="1"/>
          </p:cNvSpPr>
          <p:nvPr>
            <p:ph type="body" idx="1"/>
          </p:nvPr>
        </p:nvSpPr>
        <p:spPr>
          <a:xfrm>
            <a:off x="1284903" y="1878675"/>
            <a:ext cx="55767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David Whiley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Senior Implementation Specialist</a:t>
            </a:r>
          </a:p>
        </p:txBody>
      </p:sp>
    </p:spTree>
    <p:extLst>
      <p:ext uri="{BB962C8B-B14F-4D97-AF65-F5344CB8AC3E}">
        <p14:creationId xmlns:p14="http://schemas.microsoft.com/office/powerpoint/2010/main" val="1554528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2647024" cy="45046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Confirming coverage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285750" indent="-285750"/>
            <a:r>
              <a:rPr lang="en-GB" dirty="0"/>
              <a:t>View coverage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b="1" dirty="0"/>
              <a:t>Accept coverage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b="1" dirty="0"/>
              <a:t>Publish sensor. </a:t>
            </a:r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If coverage is not acceptable: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285750" indent="-285750"/>
            <a:r>
              <a:rPr lang="en-GB" dirty="0"/>
              <a:t>Adjust sensor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Request new image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b="1" dirty="0"/>
              <a:t>Accept/Publish sensor</a:t>
            </a:r>
          </a:p>
          <a:p>
            <a:pPr marL="0" indent="0"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Screen Recording 2024-04-09 at 16.15.14.mov">
            <a:hlinkClick r:id="" action="ppaction://media"/>
            <a:extLst>
              <a:ext uri="{FF2B5EF4-FFF2-40B4-BE49-F238E27FC236}">
                <a16:creationId xmlns:a16="http://schemas.microsoft.com/office/drawing/2014/main" id="{9E842E1A-1737-F8F2-F61D-F67AED412D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5035" y="1764650"/>
            <a:ext cx="6844130" cy="47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- Tips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51D57-F920-8AAF-6740-A8F050F8962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53199" y="1878674"/>
            <a:ext cx="4205100" cy="4220373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Best Practice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r>
              <a:rPr lang="en-US" dirty="0"/>
              <a:t>Turn sensor on for first time after it is installed in the ceiling</a:t>
            </a:r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Do not block sensor with your hand or body</a:t>
            </a:r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If you need a new debug image, request this from the installer tool. </a:t>
            </a:r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You can power cycle by holding the power button for 2 seconds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CD5B7-10DF-1DCC-7ED1-4E74BA1C6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41" y="2529187"/>
            <a:ext cx="35941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91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5"/>
            <a:ext cx="10337128" cy="10382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Orientation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Position the sensor to match the orientation indicated on the installation map</a:t>
            </a:r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049DF6-3F88-09D2-D45A-A046AF39F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260" y="2916937"/>
            <a:ext cx="7772400" cy="35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44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468D51C-34E5-2BD7-C745-51FD8DF134B9}"/>
              </a:ext>
            </a:extLst>
          </p:cNvPr>
          <p:cNvSpPr/>
          <p:nvPr/>
        </p:nvSpPr>
        <p:spPr>
          <a:xfrm>
            <a:off x="906449" y="1701580"/>
            <a:ext cx="11179534" cy="50729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195724" y="1878675"/>
            <a:ext cx="10426300" cy="10382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                                Clip hardware 						            Magnet Hardware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Google Shape;457;g903583190c_0_145">
            <a:extLst>
              <a:ext uri="{FF2B5EF4-FFF2-40B4-BE49-F238E27FC236}">
                <a16:creationId xmlns:a16="http://schemas.microsoft.com/office/drawing/2014/main" id="{C2AF7898-4701-F6AD-63FE-9DEE876330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724" y="2434382"/>
            <a:ext cx="4635100" cy="390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58;g903583190c_0_145">
            <a:extLst>
              <a:ext uri="{FF2B5EF4-FFF2-40B4-BE49-F238E27FC236}">
                <a16:creationId xmlns:a16="http://schemas.microsoft.com/office/drawing/2014/main" id="{0918765D-7FC5-650A-1D02-E633887797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650" t="13718" r="9"/>
          <a:stretch/>
        </p:blipFill>
        <p:spPr>
          <a:xfrm>
            <a:off x="7057555" y="2434382"/>
            <a:ext cx="4116413" cy="3908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828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468D51C-34E5-2BD7-C745-51FD8DF134B9}"/>
              </a:ext>
            </a:extLst>
          </p:cNvPr>
          <p:cNvSpPr/>
          <p:nvPr/>
        </p:nvSpPr>
        <p:spPr>
          <a:xfrm>
            <a:off x="906449" y="1701580"/>
            <a:ext cx="11179534" cy="50729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195724" y="1878675"/>
            <a:ext cx="10426300" cy="10382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Universal Mount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9A3747-2255-E847-8A51-1EEBFE4C5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425" y="2517871"/>
            <a:ext cx="9885582" cy="28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53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468D51C-34E5-2BD7-C745-51FD8DF134B9}"/>
              </a:ext>
            </a:extLst>
          </p:cNvPr>
          <p:cNvSpPr/>
          <p:nvPr/>
        </p:nvSpPr>
        <p:spPr>
          <a:xfrm>
            <a:off x="906449" y="1701580"/>
            <a:ext cx="11179534" cy="50729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195724" y="1878675"/>
            <a:ext cx="10426300" cy="10382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Universal Mount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21ACA3-C4E1-F0F1-75FD-A1336004F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89" y="3022378"/>
            <a:ext cx="2514600" cy="2349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56B7FE-4132-837C-86E3-AD24F454E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868" y="2980812"/>
            <a:ext cx="3484683" cy="1822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5EF08A-F62D-1E4A-12BF-C56014A65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812" y="2980812"/>
            <a:ext cx="3544627" cy="16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08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common mistakes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2714B-3D85-BAFD-E871-7FCAB63B2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012" y="2327819"/>
            <a:ext cx="3944150" cy="3373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4F925-D55D-8805-CDBE-51934091E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794" y="1914107"/>
            <a:ext cx="4609353" cy="420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36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common mistakes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CF2FC8-72B3-4B42-5F7E-F15B54CA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111" y="2515971"/>
            <a:ext cx="3022600" cy="299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07687-A3C8-BC20-EBB5-0BE9AA5D9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291" y="2515971"/>
            <a:ext cx="3356312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83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common mistakes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6FDE4-AE68-BB75-AA35-3E0C78CDA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310" y="2515971"/>
            <a:ext cx="30734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F42E2-EC65-21C4-9C64-F68454016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292" y="2515971"/>
            <a:ext cx="331735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96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System Health</a:t>
            </a:r>
            <a:endParaRPr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95CB3D4-D14E-50FB-1152-47CF6758554E}"/>
              </a:ext>
            </a:extLst>
          </p:cNvPr>
          <p:cNvSpPr txBox="1">
            <a:spLocks/>
          </p:cNvSpPr>
          <p:nvPr/>
        </p:nvSpPr>
        <p:spPr>
          <a:xfrm>
            <a:off x="1257769" y="1878673"/>
            <a:ext cx="4205100" cy="422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indent="0">
              <a:buFont typeface="Inter"/>
              <a:buNone/>
            </a:pPr>
            <a:r>
              <a:rPr lang="en-US" dirty="0"/>
              <a:t>The System Health page gives a status overview of all gateways and sensors, 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including the following information:</a:t>
            </a:r>
          </a:p>
          <a:p>
            <a:pPr marL="285750" indent="-285750"/>
            <a:r>
              <a:rPr lang="en-US" dirty="0"/>
              <a:t>Gateways*</a:t>
            </a:r>
          </a:p>
          <a:p>
            <a:pPr marL="742950" lvl="1" indent="-285750"/>
            <a:r>
              <a:rPr lang="en-US" dirty="0"/>
              <a:t>Gateway heartbeat</a:t>
            </a:r>
          </a:p>
          <a:p>
            <a:pPr marL="742950" lvl="1" indent="-285750"/>
            <a:r>
              <a:rPr lang="en-US" dirty="0"/>
              <a:t>Last sensor report timestamp</a:t>
            </a:r>
          </a:p>
          <a:p>
            <a:pPr marL="742950" lvl="1" indent="-285750"/>
            <a:r>
              <a:rPr lang="en-US" dirty="0"/>
              <a:t>Uptime</a:t>
            </a:r>
          </a:p>
          <a:p>
            <a:pPr marL="285750" indent="-285750"/>
            <a:r>
              <a:rPr lang="en-US" dirty="0"/>
              <a:t>Sensors</a:t>
            </a:r>
          </a:p>
          <a:p>
            <a:pPr marL="742950" lvl="1" indent="-285750"/>
            <a:r>
              <a:rPr lang="en-US" dirty="0"/>
              <a:t>Device ID</a:t>
            </a:r>
          </a:p>
          <a:p>
            <a:pPr marL="742950" lvl="1" indent="-285750"/>
            <a:r>
              <a:rPr lang="en-US" dirty="0"/>
              <a:t>Last Report timestamp</a:t>
            </a:r>
          </a:p>
          <a:p>
            <a:pPr marL="742950" lvl="1" indent="-285750"/>
            <a:r>
              <a:rPr lang="en-US" dirty="0"/>
              <a:t>Battery level</a:t>
            </a:r>
          </a:p>
          <a:p>
            <a:pPr marL="742950" lvl="1" indent="-285750"/>
            <a:r>
              <a:rPr lang="en-US" dirty="0"/>
              <a:t>Signal strength</a:t>
            </a:r>
          </a:p>
          <a:p>
            <a:pPr marL="742950" lvl="1" indent="-285750"/>
            <a:r>
              <a:rPr lang="en-US" dirty="0"/>
              <a:t>ID of gateway sensor is connected 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FEF73D-2BA0-5325-AF0B-020A8D12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336" y="2135317"/>
            <a:ext cx="5850503" cy="32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Hardware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5317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System Health</a:t>
            </a:r>
            <a:endParaRPr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95CB3D4-D14E-50FB-1152-47CF6758554E}"/>
              </a:ext>
            </a:extLst>
          </p:cNvPr>
          <p:cNvSpPr txBox="1">
            <a:spLocks/>
          </p:cNvSpPr>
          <p:nvPr/>
        </p:nvSpPr>
        <p:spPr>
          <a:xfrm>
            <a:off x="1257769" y="1878673"/>
            <a:ext cx="4205100" cy="422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indent="0">
              <a:buFont typeface="Inter"/>
              <a:buNone/>
            </a:pPr>
            <a:r>
              <a:rPr lang="en-US" dirty="0"/>
              <a:t>After all devices have been installed on a floor, navigate to the System Health page.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Green = Good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Red/Yellow = Needs attention (e.g. weak signal strength)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Black = Never connected (verify ID/power)</a:t>
            </a:r>
          </a:p>
        </p:txBody>
      </p:sp>
      <p:pic>
        <p:nvPicPr>
          <p:cNvPr id="2" name="Google Shape;557;g77d6551478_0_224">
            <a:extLst>
              <a:ext uri="{FF2B5EF4-FFF2-40B4-BE49-F238E27FC236}">
                <a16:creationId xmlns:a16="http://schemas.microsoft.com/office/drawing/2014/main" id="{2151680F-064F-C9F4-B140-CB1CF2DE25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677503"/>
            <a:ext cx="6096000" cy="5162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882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- Troubleshooting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61388" y="2001180"/>
            <a:ext cx="4977008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If gateway does not connect</a:t>
            </a:r>
          </a:p>
          <a:p>
            <a:pPr marL="285750" indent="-285750"/>
            <a:r>
              <a:rPr lang="en-GB" dirty="0"/>
              <a:t>Confirm ID</a:t>
            </a:r>
          </a:p>
          <a:p>
            <a:pPr marL="285750" indent="-285750"/>
            <a:r>
              <a:rPr lang="en-GB" dirty="0"/>
              <a:t>Check and tighten all connections (antennas, power)</a:t>
            </a:r>
          </a:p>
          <a:p>
            <a:pPr marL="285750" indent="-285750"/>
            <a:r>
              <a:rPr lang="en-GB" dirty="0"/>
              <a:t>Power cycle</a:t>
            </a:r>
          </a:p>
          <a:p>
            <a:pPr marL="285750" indent="-285750"/>
            <a:r>
              <a:rPr lang="en-GB" dirty="0"/>
              <a:t>If still not connecting, contact </a:t>
            </a:r>
            <a:r>
              <a:rPr lang="en-GB" dirty="0" err="1"/>
              <a:t>VergeSense</a:t>
            </a:r>
            <a:r>
              <a:rPr lang="en-GB" dirty="0"/>
              <a:t> support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If sensor does not connect</a:t>
            </a:r>
          </a:p>
          <a:p>
            <a:pPr marL="285750" indent="-285750"/>
            <a:r>
              <a:rPr lang="en-GB" dirty="0"/>
              <a:t>Confirm ID</a:t>
            </a:r>
          </a:p>
          <a:p>
            <a:pPr marL="285750" indent="-285750"/>
            <a:r>
              <a:rPr lang="en-GB" dirty="0"/>
              <a:t>Confirm power</a:t>
            </a:r>
          </a:p>
          <a:p>
            <a:pPr marL="285750" indent="-285750"/>
            <a:r>
              <a:rPr lang="en-GB" dirty="0"/>
              <a:t>Power cycle</a:t>
            </a:r>
          </a:p>
          <a:p>
            <a:pPr marL="285750" indent="-285750"/>
            <a:r>
              <a:rPr lang="en-GB" dirty="0"/>
              <a:t>Replace sensor</a:t>
            </a:r>
          </a:p>
          <a:p>
            <a:pPr marL="285750" indent="-285750"/>
            <a:r>
              <a:rPr lang="en-GB" dirty="0"/>
              <a:t>If still not connecting, contact </a:t>
            </a:r>
            <a:r>
              <a:rPr lang="en-GB" dirty="0" err="1"/>
              <a:t>VergeSense</a:t>
            </a:r>
            <a:r>
              <a:rPr lang="en-GB" dirty="0"/>
              <a:t> support</a:t>
            </a:r>
          </a:p>
        </p:txBody>
      </p:sp>
    </p:spTree>
    <p:extLst>
      <p:ext uri="{BB962C8B-B14F-4D97-AF65-F5344CB8AC3E}">
        <p14:creationId xmlns:p14="http://schemas.microsoft.com/office/powerpoint/2010/main" val="1846806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1664850" y="28791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Team Structure and</a:t>
            </a:r>
            <a:br>
              <a:rPr lang="en-US" dirty="0"/>
            </a:br>
            <a:r>
              <a:rPr lang="en-US" dirty="0"/>
              <a:t>Deployment Timeline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315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Team Structure and Deployment Timeline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61388" y="2001180"/>
            <a:ext cx="4977008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Two person team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Three person team</a:t>
            </a:r>
          </a:p>
        </p:txBody>
      </p:sp>
      <p:sp>
        <p:nvSpPr>
          <p:cNvPr id="3" name="Google Shape;580;g8707a06bb3_0_1121">
            <a:extLst>
              <a:ext uri="{FF2B5EF4-FFF2-40B4-BE49-F238E27FC236}">
                <a16:creationId xmlns:a16="http://schemas.microsoft.com/office/drawing/2014/main" id="{4F7AF01A-92E5-8432-F7DD-503153B82729}"/>
              </a:ext>
            </a:extLst>
          </p:cNvPr>
          <p:cNvSpPr/>
          <p:nvPr/>
        </p:nvSpPr>
        <p:spPr>
          <a:xfrm>
            <a:off x="1654599" y="2479360"/>
            <a:ext cx="2257525" cy="1122874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581;g8707a06bb3_0_1121">
            <a:extLst>
              <a:ext uri="{FF2B5EF4-FFF2-40B4-BE49-F238E27FC236}">
                <a16:creationId xmlns:a16="http://schemas.microsoft.com/office/drawing/2014/main" id="{D235DC7F-E4CB-A8A7-FA84-356159F24740}"/>
              </a:ext>
            </a:extLst>
          </p:cNvPr>
          <p:cNvSpPr/>
          <p:nvPr/>
        </p:nvSpPr>
        <p:spPr>
          <a:xfrm>
            <a:off x="3401054" y="2479360"/>
            <a:ext cx="2257525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82;g8707a06bb3_0_1121">
            <a:extLst>
              <a:ext uri="{FF2B5EF4-FFF2-40B4-BE49-F238E27FC236}">
                <a16:creationId xmlns:a16="http://schemas.microsoft.com/office/drawing/2014/main" id="{B6E2AF04-8C1B-46AB-9640-32F1D21CE0F3}"/>
              </a:ext>
            </a:extLst>
          </p:cNvPr>
          <p:cNvSpPr/>
          <p:nvPr/>
        </p:nvSpPr>
        <p:spPr>
          <a:xfrm>
            <a:off x="5130472" y="2479360"/>
            <a:ext cx="2257525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583;g8707a06bb3_0_1121">
            <a:extLst>
              <a:ext uri="{FF2B5EF4-FFF2-40B4-BE49-F238E27FC236}">
                <a16:creationId xmlns:a16="http://schemas.microsoft.com/office/drawing/2014/main" id="{C6636B21-0383-40FC-4F72-7346EA7391F1}"/>
              </a:ext>
            </a:extLst>
          </p:cNvPr>
          <p:cNvSpPr/>
          <p:nvPr/>
        </p:nvSpPr>
        <p:spPr>
          <a:xfrm>
            <a:off x="6859879" y="2479360"/>
            <a:ext cx="2604975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84;g8707a06bb3_0_1121">
            <a:extLst>
              <a:ext uri="{FF2B5EF4-FFF2-40B4-BE49-F238E27FC236}">
                <a16:creationId xmlns:a16="http://schemas.microsoft.com/office/drawing/2014/main" id="{42CB2050-28EE-F4D8-63A2-D01336BF0408}"/>
              </a:ext>
            </a:extLst>
          </p:cNvPr>
          <p:cNvSpPr/>
          <p:nvPr/>
        </p:nvSpPr>
        <p:spPr>
          <a:xfrm>
            <a:off x="8957162" y="2479360"/>
            <a:ext cx="2459285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85;g8707a06bb3_0_1121">
            <a:extLst>
              <a:ext uri="{FF2B5EF4-FFF2-40B4-BE49-F238E27FC236}">
                <a16:creationId xmlns:a16="http://schemas.microsoft.com/office/drawing/2014/main" id="{3E5A5F37-42D0-E643-CE1E-417CC285C228}"/>
              </a:ext>
            </a:extLst>
          </p:cNvPr>
          <p:cNvSpPr txBox="1"/>
          <p:nvPr/>
        </p:nvSpPr>
        <p:spPr>
          <a:xfrm>
            <a:off x="2485396" y="2647955"/>
            <a:ext cx="837904" cy="56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Each Tech</a:t>
            </a:r>
            <a:endParaRPr sz="2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86;g8707a06bb3_0_1121">
            <a:extLst>
              <a:ext uri="{FF2B5EF4-FFF2-40B4-BE49-F238E27FC236}">
                <a16:creationId xmlns:a16="http://schemas.microsoft.com/office/drawing/2014/main" id="{49B0C6E3-DAE3-049C-390A-C36886E4E40A}"/>
              </a:ext>
            </a:extLst>
          </p:cNvPr>
          <p:cNvSpPr txBox="1"/>
          <p:nvPr/>
        </p:nvSpPr>
        <p:spPr>
          <a:xfrm>
            <a:off x="9553082" y="2713707"/>
            <a:ext cx="1648371" cy="56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Checkout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(Cleanup, etc)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87;g8707a06bb3_0_1121">
            <a:extLst>
              <a:ext uri="{FF2B5EF4-FFF2-40B4-BE49-F238E27FC236}">
                <a16:creationId xmlns:a16="http://schemas.microsoft.com/office/drawing/2014/main" id="{2A72BC6D-BB1E-E6C1-F4EF-B409F8CEFAFF}"/>
              </a:ext>
            </a:extLst>
          </p:cNvPr>
          <p:cNvSpPr txBox="1"/>
          <p:nvPr/>
        </p:nvSpPr>
        <p:spPr>
          <a:xfrm>
            <a:off x="5877729" y="2713705"/>
            <a:ext cx="1261256" cy="56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Ceiling Installation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88;g8707a06bb3_0_1121">
            <a:extLst>
              <a:ext uri="{FF2B5EF4-FFF2-40B4-BE49-F238E27FC236}">
                <a16:creationId xmlns:a16="http://schemas.microsoft.com/office/drawing/2014/main" id="{09100A46-2E53-8C30-4BB7-B2614EFABE90}"/>
              </a:ext>
            </a:extLst>
          </p:cNvPr>
          <p:cNvSpPr txBox="1"/>
          <p:nvPr/>
        </p:nvSpPr>
        <p:spPr>
          <a:xfrm>
            <a:off x="7388077" y="2628974"/>
            <a:ext cx="1790035" cy="56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coverage and make adjustments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89;g8707a06bb3_0_1121">
            <a:extLst>
              <a:ext uri="{FF2B5EF4-FFF2-40B4-BE49-F238E27FC236}">
                <a16:creationId xmlns:a16="http://schemas.microsoft.com/office/drawing/2014/main" id="{4A09BE3B-693F-219A-7F80-DF372E7CB362}"/>
              </a:ext>
            </a:extLst>
          </p:cNvPr>
          <p:cNvSpPr txBox="1"/>
          <p:nvPr/>
        </p:nvSpPr>
        <p:spPr>
          <a:xfrm>
            <a:off x="4292496" y="2806914"/>
            <a:ext cx="837904" cy="56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Setup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91;g8707a06bb3_0_1121">
            <a:extLst>
              <a:ext uri="{FF2B5EF4-FFF2-40B4-BE49-F238E27FC236}">
                <a16:creationId xmlns:a16="http://schemas.microsoft.com/office/drawing/2014/main" id="{B0DC8E7A-B4A5-B8A1-6D9B-4EEF37116481}"/>
              </a:ext>
            </a:extLst>
          </p:cNvPr>
          <p:cNvSpPr/>
          <p:nvPr/>
        </p:nvSpPr>
        <p:spPr>
          <a:xfrm>
            <a:off x="1570237" y="4111766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92;g8707a06bb3_0_1121">
            <a:extLst>
              <a:ext uri="{FF2B5EF4-FFF2-40B4-BE49-F238E27FC236}">
                <a16:creationId xmlns:a16="http://schemas.microsoft.com/office/drawing/2014/main" id="{07E55FDE-3DC8-DCDC-666E-258D4070564D}"/>
              </a:ext>
            </a:extLst>
          </p:cNvPr>
          <p:cNvSpPr/>
          <p:nvPr/>
        </p:nvSpPr>
        <p:spPr>
          <a:xfrm>
            <a:off x="3852683" y="4111766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93;g8707a06bb3_0_1121">
            <a:extLst>
              <a:ext uri="{FF2B5EF4-FFF2-40B4-BE49-F238E27FC236}">
                <a16:creationId xmlns:a16="http://schemas.microsoft.com/office/drawing/2014/main" id="{0AA493A4-2C91-FEE9-E275-B4236576D2D4}"/>
              </a:ext>
            </a:extLst>
          </p:cNvPr>
          <p:cNvSpPr/>
          <p:nvPr/>
        </p:nvSpPr>
        <p:spPr>
          <a:xfrm>
            <a:off x="6112867" y="4111766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594;g8707a06bb3_0_1121">
            <a:extLst>
              <a:ext uri="{FF2B5EF4-FFF2-40B4-BE49-F238E27FC236}">
                <a16:creationId xmlns:a16="http://schemas.microsoft.com/office/drawing/2014/main" id="{DFF8D28C-7C80-24BC-4781-9874964CEEE0}"/>
              </a:ext>
            </a:extLst>
          </p:cNvPr>
          <p:cNvSpPr/>
          <p:nvPr/>
        </p:nvSpPr>
        <p:spPr>
          <a:xfrm>
            <a:off x="8373036" y="4111766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595;g8707a06bb3_0_1121">
            <a:extLst>
              <a:ext uri="{FF2B5EF4-FFF2-40B4-BE49-F238E27FC236}">
                <a16:creationId xmlns:a16="http://schemas.microsoft.com/office/drawing/2014/main" id="{90BB44F5-CAD4-9EC1-E17C-CB6339BCB4AC}"/>
              </a:ext>
            </a:extLst>
          </p:cNvPr>
          <p:cNvSpPr/>
          <p:nvPr/>
        </p:nvSpPr>
        <p:spPr>
          <a:xfrm>
            <a:off x="1570237" y="5281822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596;g8707a06bb3_0_1121">
            <a:extLst>
              <a:ext uri="{FF2B5EF4-FFF2-40B4-BE49-F238E27FC236}">
                <a16:creationId xmlns:a16="http://schemas.microsoft.com/office/drawing/2014/main" id="{9589CFE4-6055-46A4-A8D5-297816ACEBD0}"/>
              </a:ext>
            </a:extLst>
          </p:cNvPr>
          <p:cNvSpPr/>
          <p:nvPr/>
        </p:nvSpPr>
        <p:spPr>
          <a:xfrm>
            <a:off x="3852683" y="5281822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597;g8707a06bb3_0_1121">
            <a:extLst>
              <a:ext uri="{FF2B5EF4-FFF2-40B4-BE49-F238E27FC236}">
                <a16:creationId xmlns:a16="http://schemas.microsoft.com/office/drawing/2014/main" id="{D31F3917-9639-8EE0-179D-0E9A47668E5A}"/>
              </a:ext>
            </a:extLst>
          </p:cNvPr>
          <p:cNvSpPr/>
          <p:nvPr/>
        </p:nvSpPr>
        <p:spPr>
          <a:xfrm>
            <a:off x="6112867" y="5281822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598;g8707a06bb3_0_1121">
            <a:extLst>
              <a:ext uri="{FF2B5EF4-FFF2-40B4-BE49-F238E27FC236}">
                <a16:creationId xmlns:a16="http://schemas.microsoft.com/office/drawing/2014/main" id="{01208FF4-F7E1-3B99-4971-0790BAD00CF9}"/>
              </a:ext>
            </a:extLst>
          </p:cNvPr>
          <p:cNvSpPr/>
          <p:nvPr/>
        </p:nvSpPr>
        <p:spPr>
          <a:xfrm>
            <a:off x="8373036" y="5281822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99;g8707a06bb3_0_1121">
            <a:extLst>
              <a:ext uri="{FF2B5EF4-FFF2-40B4-BE49-F238E27FC236}">
                <a16:creationId xmlns:a16="http://schemas.microsoft.com/office/drawing/2014/main" id="{9FE3FE3B-19E5-E9D8-C460-B24F8CB85375}"/>
              </a:ext>
            </a:extLst>
          </p:cNvPr>
          <p:cNvSpPr txBox="1"/>
          <p:nvPr/>
        </p:nvSpPr>
        <p:spPr>
          <a:xfrm>
            <a:off x="2656008" y="4400111"/>
            <a:ext cx="1095136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Tech 1</a:t>
            </a:r>
            <a:endParaRPr sz="2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(Lead)</a:t>
            </a:r>
            <a:endParaRPr sz="2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600;g8707a06bb3_0_1121">
            <a:extLst>
              <a:ext uri="{FF2B5EF4-FFF2-40B4-BE49-F238E27FC236}">
                <a16:creationId xmlns:a16="http://schemas.microsoft.com/office/drawing/2014/main" id="{F9624636-0CCE-7B66-0AF4-12253D21EB28}"/>
              </a:ext>
            </a:extLst>
          </p:cNvPr>
          <p:cNvSpPr txBox="1"/>
          <p:nvPr/>
        </p:nvSpPr>
        <p:spPr>
          <a:xfrm>
            <a:off x="2316955" y="5570167"/>
            <a:ext cx="1457050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Tech 2 &amp; 3</a:t>
            </a:r>
            <a:endParaRPr sz="2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601;g8707a06bb3_0_1121">
            <a:extLst>
              <a:ext uri="{FF2B5EF4-FFF2-40B4-BE49-F238E27FC236}">
                <a16:creationId xmlns:a16="http://schemas.microsoft.com/office/drawing/2014/main" id="{16999D3C-408D-9261-E985-06538FFE8A6B}"/>
              </a:ext>
            </a:extLst>
          </p:cNvPr>
          <p:cNvSpPr txBox="1"/>
          <p:nvPr/>
        </p:nvSpPr>
        <p:spPr>
          <a:xfrm>
            <a:off x="4910450" y="5570167"/>
            <a:ext cx="974946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Setup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602;g8707a06bb3_0_1121">
            <a:extLst>
              <a:ext uri="{FF2B5EF4-FFF2-40B4-BE49-F238E27FC236}">
                <a16:creationId xmlns:a16="http://schemas.microsoft.com/office/drawing/2014/main" id="{DD6885F0-6226-3CE1-471D-54A60B8CDC9D}"/>
              </a:ext>
            </a:extLst>
          </p:cNvPr>
          <p:cNvSpPr txBox="1"/>
          <p:nvPr/>
        </p:nvSpPr>
        <p:spPr>
          <a:xfrm>
            <a:off x="7109068" y="5373757"/>
            <a:ext cx="1648371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Ceiling Installation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(on ladder)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603;g8707a06bb3_0_1121">
            <a:extLst>
              <a:ext uri="{FF2B5EF4-FFF2-40B4-BE49-F238E27FC236}">
                <a16:creationId xmlns:a16="http://schemas.microsoft.com/office/drawing/2014/main" id="{F2466F9F-BA86-E53C-F27B-3E3B67725873}"/>
              </a:ext>
            </a:extLst>
          </p:cNvPr>
          <p:cNvSpPr txBox="1"/>
          <p:nvPr/>
        </p:nvSpPr>
        <p:spPr>
          <a:xfrm>
            <a:off x="9063321" y="5570167"/>
            <a:ext cx="1953917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Checkout (Cleanup, etc)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604;g8707a06bb3_0_1121">
            <a:extLst>
              <a:ext uri="{FF2B5EF4-FFF2-40B4-BE49-F238E27FC236}">
                <a16:creationId xmlns:a16="http://schemas.microsoft.com/office/drawing/2014/main" id="{6D522A6B-55EC-8FF6-12E7-D11D9C4095E2}"/>
              </a:ext>
            </a:extLst>
          </p:cNvPr>
          <p:cNvSpPr txBox="1"/>
          <p:nvPr/>
        </p:nvSpPr>
        <p:spPr>
          <a:xfrm>
            <a:off x="7089458" y="4211809"/>
            <a:ext cx="1648371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Ceiling Installation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(if time)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605;g8707a06bb3_0_1121">
            <a:extLst>
              <a:ext uri="{FF2B5EF4-FFF2-40B4-BE49-F238E27FC236}">
                <a16:creationId xmlns:a16="http://schemas.microsoft.com/office/drawing/2014/main" id="{2DFED2E1-47B5-C49E-1FA4-09096304B3F2}"/>
              </a:ext>
            </a:extLst>
          </p:cNvPr>
          <p:cNvSpPr txBox="1"/>
          <p:nvPr/>
        </p:nvSpPr>
        <p:spPr>
          <a:xfrm>
            <a:off x="9024126" y="4253487"/>
            <a:ext cx="1953917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coverage and make adjustments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606;g8707a06bb3_0_1121">
            <a:extLst>
              <a:ext uri="{FF2B5EF4-FFF2-40B4-BE49-F238E27FC236}">
                <a16:creationId xmlns:a16="http://schemas.microsoft.com/office/drawing/2014/main" id="{62A131A0-2B66-AAB2-5AA8-8D00C4B64390}"/>
              </a:ext>
            </a:extLst>
          </p:cNvPr>
          <p:cNvSpPr txBox="1"/>
          <p:nvPr/>
        </p:nvSpPr>
        <p:spPr>
          <a:xfrm>
            <a:off x="4469634" y="4247848"/>
            <a:ext cx="1856542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Pre-place sensor at ground level, enter sensor IDs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655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Team Structure and Deployment Timeline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61388" y="2001180"/>
            <a:ext cx="4977008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15B232-576B-014F-F0FB-D09934E76B53}"/>
              </a:ext>
            </a:extLst>
          </p:cNvPr>
          <p:cNvGrpSpPr/>
          <p:nvPr/>
        </p:nvGrpSpPr>
        <p:grpSpPr>
          <a:xfrm>
            <a:off x="946204" y="3428999"/>
            <a:ext cx="11109365" cy="1635981"/>
            <a:chOff x="1551925" y="7057825"/>
            <a:chExt cx="21993075" cy="2428500"/>
          </a:xfrm>
        </p:grpSpPr>
        <p:sp>
          <p:nvSpPr>
            <p:cNvPr id="2" name="Google Shape;613;g8f61cb292d_0_3">
              <a:extLst>
                <a:ext uri="{FF2B5EF4-FFF2-40B4-BE49-F238E27FC236}">
                  <a16:creationId xmlns:a16="http://schemas.microsoft.com/office/drawing/2014/main" id="{00426BD2-44AD-073B-054A-6F43E65874AB}"/>
                </a:ext>
              </a:extLst>
            </p:cNvPr>
            <p:cNvSpPr/>
            <p:nvPr/>
          </p:nvSpPr>
          <p:spPr>
            <a:xfrm>
              <a:off x="1551925" y="7057825"/>
              <a:ext cx="4856400" cy="2428500"/>
            </a:xfrm>
            <a:prstGeom prst="chevron">
              <a:avLst>
                <a:gd name="adj" fmla="val 50000"/>
              </a:avLst>
            </a:prstGeom>
            <a:solidFill>
              <a:srgbClr val="A9BDC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4;g8f61cb292d_0_3">
              <a:extLst>
                <a:ext uri="{FF2B5EF4-FFF2-40B4-BE49-F238E27FC236}">
                  <a16:creationId xmlns:a16="http://schemas.microsoft.com/office/drawing/2014/main" id="{D9D83C84-88AA-C387-289B-7C2768E90D6B}"/>
                </a:ext>
              </a:extLst>
            </p:cNvPr>
            <p:cNvSpPr/>
            <p:nvPr/>
          </p:nvSpPr>
          <p:spPr>
            <a:xfrm>
              <a:off x="5217675" y="7057825"/>
              <a:ext cx="8922300" cy="2428500"/>
            </a:xfrm>
            <a:prstGeom prst="chevron">
              <a:avLst>
                <a:gd name="adj" fmla="val 50000"/>
              </a:avLst>
            </a:prstGeom>
            <a:solidFill>
              <a:srgbClr val="724A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15;g8f61cb292d_0_3">
              <a:extLst>
                <a:ext uri="{FF2B5EF4-FFF2-40B4-BE49-F238E27FC236}">
                  <a16:creationId xmlns:a16="http://schemas.microsoft.com/office/drawing/2014/main" id="{61E94B5B-28BD-8FAD-75D6-CE25D6485CBA}"/>
                </a:ext>
              </a:extLst>
            </p:cNvPr>
            <p:cNvSpPr/>
            <p:nvPr/>
          </p:nvSpPr>
          <p:spPr>
            <a:xfrm>
              <a:off x="12872450" y="7057825"/>
              <a:ext cx="4222200" cy="2428500"/>
            </a:xfrm>
            <a:prstGeom prst="chevron">
              <a:avLst>
                <a:gd name="adj" fmla="val 50000"/>
              </a:avLst>
            </a:prstGeom>
            <a:solidFill>
              <a:srgbClr val="724A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16;g8f61cb292d_0_3">
              <a:extLst>
                <a:ext uri="{FF2B5EF4-FFF2-40B4-BE49-F238E27FC236}">
                  <a16:creationId xmlns:a16="http://schemas.microsoft.com/office/drawing/2014/main" id="{2CEE96B1-705B-E460-ABCB-A49D073292B7}"/>
                </a:ext>
              </a:extLst>
            </p:cNvPr>
            <p:cNvSpPr/>
            <p:nvPr/>
          </p:nvSpPr>
          <p:spPr>
            <a:xfrm>
              <a:off x="18688600" y="7057825"/>
              <a:ext cx="4856400" cy="2428500"/>
            </a:xfrm>
            <a:prstGeom prst="chevron">
              <a:avLst>
                <a:gd name="adj" fmla="val 50000"/>
              </a:avLst>
            </a:prstGeom>
            <a:solidFill>
              <a:srgbClr val="A9BDC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17;g8f61cb292d_0_3">
              <a:extLst>
                <a:ext uri="{FF2B5EF4-FFF2-40B4-BE49-F238E27FC236}">
                  <a16:creationId xmlns:a16="http://schemas.microsoft.com/office/drawing/2014/main" id="{4C98A731-6A13-10F8-E6C6-28A8AF99C73C}"/>
                </a:ext>
              </a:extLst>
            </p:cNvPr>
            <p:cNvSpPr txBox="1"/>
            <p:nvPr/>
          </p:nvSpPr>
          <p:spPr>
            <a:xfrm>
              <a:off x="3347258" y="7659690"/>
              <a:ext cx="2213101" cy="137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 hour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Setup</a:t>
              </a:r>
              <a:endParaRPr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618;g8f61cb292d_0_3">
              <a:extLst>
                <a:ext uri="{FF2B5EF4-FFF2-40B4-BE49-F238E27FC236}">
                  <a16:creationId xmlns:a16="http://schemas.microsoft.com/office/drawing/2014/main" id="{93AFC010-F3F1-0041-A90B-B448F24C25A9}"/>
                </a:ext>
              </a:extLst>
            </p:cNvPr>
            <p:cNvSpPr txBox="1"/>
            <p:nvPr/>
          </p:nvSpPr>
          <p:spPr>
            <a:xfrm>
              <a:off x="6403995" y="7583573"/>
              <a:ext cx="6878701" cy="137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 hours</a:t>
              </a:r>
              <a:endParaRPr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Installation</a:t>
              </a:r>
              <a:endParaRPr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dirty="0">
                  <a:solidFill>
                    <a:srgbClr val="FFFFFF"/>
                  </a:solidFill>
                </a:rPr>
                <a:t>(45 magnet sensors)</a:t>
              </a:r>
              <a:endParaRPr b="1" dirty="0">
                <a:solidFill>
                  <a:srgbClr val="FFFFFF"/>
                </a:solidFill>
              </a:endParaRPr>
            </a:p>
          </p:txBody>
        </p:sp>
        <p:sp>
          <p:nvSpPr>
            <p:cNvPr id="34" name="Google Shape;619;g8f61cb292d_0_3">
              <a:extLst>
                <a:ext uri="{FF2B5EF4-FFF2-40B4-BE49-F238E27FC236}">
                  <a16:creationId xmlns:a16="http://schemas.microsoft.com/office/drawing/2014/main" id="{44F85A78-86AE-717F-63C3-1911A864C606}"/>
                </a:ext>
              </a:extLst>
            </p:cNvPr>
            <p:cNvSpPr txBox="1"/>
            <p:nvPr/>
          </p:nvSpPr>
          <p:spPr>
            <a:xfrm>
              <a:off x="20497575" y="7783376"/>
              <a:ext cx="2213101" cy="137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 hour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Cleanup</a:t>
              </a:r>
              <a:endParaRPr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620;g8f61cb292d_0_3">
              <a:extLst>
                <a:ext uri="{FF2B5EF4-FFF2-40B4-BE49-F238E27FC236}">
                  <a16:creationId xmlns:a16="http://schemas.microsoft.com/office/drawing/2014/main" id="{A14ADE7D-4069-3687-BBF3-3FA7B779BEF3}"/>
                </a:ext>
              </a:extLst>
            </p:cNvPr>
            <p:cNvSpPr txBox="1"/>
            <p:nvPr/>
          </p:nvSpPr>
          <p:spPr>
            <a:xfrm>
              <a:off x="13826449" y="7802730"/>
              <a:ext cx="3268199" cy="137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Coverage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Check</a:t>
              </a:r>
              <a:endParaRPr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621;g8f61cb292d_0_3">
              <a:extLst>
                <a:ext uri="{FF2B5EF4-FFF2-40B4-BE49-F238E27FC236}">
                  <a16:creationId xmlns:a16="http://schemas.microsoft.com/office/drawing/2014/main" id="{70949124-5EE3-8574-C4E3-143BFB782767}"/>
                </a:ext>
              </a:extLst>
            </p:cNvPr>
            <p:cNvSpPr/>
            <p:nvPr/>
          </p:nvSpPr>
          <p:spPr>
            <a:xfrm>
              <a:off x="15873775" y="7057825"/>
              <a:ext cx="4136400" cy="2428500"/>
            </a:xfrm>
            <a:prstGeom prst="chevron">
              <a:avLst>
                <a:gd name="adj" fmla="val 50000"/>
              </a:avLst>
            </a:prstGeom>
            <a:solidFill>
              <a:srgbClr val="724A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622;g8f61cb292d_0_3">
              <a:extLst>
                <a:ext uri="{FF2B5EF4-FFF2-40B4-BE49-F238E27FC236}">
                  <a16:creationId xmlns:a16="http://schemas.microsoft.com/office/drawing/2014/main" id="{7D47D9AA-3CB8-9FDD-AC43-361250335EFA}"/>
                </a:ext>
              </a:extLst>
            </p:cNvPr>
            <p:cNvSpPr txBox="1"/>
            <p:nvPr/>
          </p:nvSpPr>
          <p:spPr>
            <a:xfrm>
              <a:off x="17172246" y="7802730"/>
              <a:ext cx="2661900" cy="137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dirty="0">
                  <a:solidFill>
                    <a:srgbClr val="FFFFFF"/>
                  </a:solidFill>
                </a:rPr>
                <a:t>Send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dirty="0">
                  <a:solidFill>
                    <a:srgbClr val="FFFFFF"/>
                  </a:solidFill>
                </a:rPr>
                <a:t>Summary</a:t>
              </a:r>
              <a:endParaRPr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60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Live Support</a:t>
            </a:r>
            <a:endParaRPr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95CB3D4-D14E-50FB-1152-47CF6758554E}"/>
              </a:ext>
            </a:extLst>
          </p:cNvPr>
          <p:cNvSpPr txBox="1">
            <a:spLocks/>
          </p:cNvSpPr>
          <p:nvPr/>
        </p:nvSpPr>
        <p:spPr>
          <a:xfrm>
            <a:off x="1257769" y="1878673"/>
            <a:ext cx="4205100" cy="422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indent="0">
              <a:buFont typeface="Inter"/>
              <a:buNone/>
            </a:pPr>
            <a:r>
              <a:rPr lang="en-US" dirty="0" err="1"/>
              <a:t>VergeSense</a:t>
            </a:r>
            <a:r>
              <a:rPr lang="en-US" dirty="0"/>
              <a:t> will be available to support live.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Preferred method of communication is WhatsApp.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Please share contact info to setup a group chat.</a:t>
            </a:r>
          </a:p>
        </p:txBody>
      </p:sp>
      <p:pic>
        <p:nvPicPr>
          <p:cNvPr id="2" name="Google Shape;629;g9d652c79ae_0_49">
            <a:extLst>
              <a:ext uri="{FF2B5EF4-FFF2-40B4-BE49-F238E27FC236}">
                <a16:creationId xmlns:a16="http://schemas.microsoft.com/office/drawing/2014/main" id="{BF9CDF16-4E66-75E5-CBD6-BC2DA7366E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5399" y="2162755"/>
            <a:ext cx="2784419" cy="3421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597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3678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77"/>
          <p:cNvSpPr txBox="1">
            <a:spLocks noGrp="1"/>
          </p:cNvSpPr>
          <p:nvPr>
            <p:ph type="title"/>
          </p:nvPr>
        </p:nvSpPr>
        <p:spPr>
          <a:xfrm>
            <a:off x="1886663" y="35833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 you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73"/>
          <p:cNvSpPr txBox="1">
            <a:spLocks noGrp="1"/>
          </p:cNvSpPr>
          <p:nvPr>
            <p:ph type="body" idx="1"/>
          </p:nvPr>
        </p:nvSpPr>
        <p:spPr>
          <a:xfrm>
            <a:off x="1284899" y="1878675"/>
            <a:ext cx="42051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VS-L302 Area Sensor</a:t>
            </a:r>
            <a:endParaRPr lang="en-GB" sz="1400" b="0" i="0" u="none" strike="noStrike" cap="none" dirty="0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n-GB" sz="1400" b="0" i="0" u="none" strike="noStrike" cap="none" dirty="0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Size: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4.6” (117mm) (L)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3.3” 84 mm (W)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1.3” (34 mm) (H)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is being installed?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BF2B5-5BCB-186E-4058-E10ACB22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399" y="3524877"/>
            <a:ext cx="35941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6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>
          <a:extLst>
            <a:ext uri="{FF2B5EF4-FFF2-40B4-BE49-F238E27FC236}">
              <a16:creationId xmlns:a16="http://schemas.microsoft.com/office/drawing/2014/main" id="{6DA2716E-BA5E-25C0-3EC4-2D179C1B4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73">
            <a:extLst>
              <a:ext uri="{FF2B5EF4-FFF2-40B4-BE49-F238E27FC236}">
                <a16:creationId xmlns:a16="http://schemas.microsoft.com/office/drawing/2014/main" id="{DCD18034-98CF-CD00-55D7-AC78869FDF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84899" y="1878675"/>
            <a:ext cx="42051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G400 Gateway (Cellular)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n-GB" sz="1400" b="0" i="0" u="none" strike="noStrike" cap="none" dirty="0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Size: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1.65” (42mm) (D)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4.05” (103 mm (W)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12.80” (325 mm) (H)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8" name="Google Shape;758;p73">
            <a:extLst>
              <a:ext uri="{FF2B5EF4-FFF2-40B4-BE49-F238E27FC236}">
                <a16:creationId xmlns:a16="http://schemas.microsoft.com/office/drawing/2014/main" id="{C39CE879-AADC-721C-E549-0CAE7D64CCE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553199" y="1878675"/>
            <a:ext cx="42051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G400 Gateway (Non-Cellular)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n-GB" sz="1400" b="0" i="0" u="none" strike="noStrike" cap="none" dirty="0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Size: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3.8” (98mm) (L)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3.8” 98 mm (W)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1.1” (28 mm) (H)</a:t>
            </a:r>
          </a:p>
        </p:txBody>
      </p:sp>
      <p:sp>
        <p:nvSpPr>
          <p:cNvPr id="759" name="Google Shape;759;p73">
            <a:extLst>
              <a:ext uri="{FF2B5EF4-FFF2-40B4-BE49-F238E27FC236}">
                <a16:creationId xmlns:a16="http://schemas.microsoft.com/office/drawing/2014/main" id="{280D9716-F446-AB00-700E-5DCA1C8460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is being installed? </a:t>
            </a:r>
            <a:endParaRPr dirty="0"/>
          </a:p>
        </p:txBody>
      </p:sp>
      <p:pic>
        <p:nvPicPr>
          <p:cNvPr id="4" name="Picture 3" descr="A close-up of a device&#10;&#10;Description automatically generated">
            <a:extLst>
              <a:ext uri="{FF2B5EF4-FFF2-40B4-BE49-F238E27FC236}">
                <a16:creationId xmlns:a16="http://schemas.microsoft.com/office/drawing/2014/main" id="{384A7FEB-A85D-4CDA-C1D7-C5884988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9" y="3623488"/>
            <a:ext cx="5149671" cy="2470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7953A-2A17-CBA6-BFC6-B81C1A412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638" y="2814404"/>
            <a:ext cx="3300961" cy="325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5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5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it connects</a:t>
            </a:r>
            <a:endParaRPr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EDF5AF-6CDA-1B3F-806E-4F48BF053F03}"/>
              </a:ext>
            </a:extLst>
          </p:cNvPr>
          <p:cNvGrpSpPr/>
          <p:nvPr/>
        </p:nvGrpSpPr>
        <p:grpSpPr>
          <a:xfrm>
            <a:off x="1153846" y="3245201"/>
            <a:ext cx="3144474" cy="3280231"/>
            <a:chOff x="1000303" y="2507137"/>
            <a:chExt cx="5200939" cy="5474590"/>
          </a:xfrm>
        </p:grpSpPr>
        <p:pic>
          <p:nvPicPr>
            <p:cNvPr id="24" name="Google Shape;261;g9d23207d66_0_11" descr="Image">
              <a:extLst>
                <a:ext uri="{FF2B5EF4-FFF2-40B4-BE49-F238E27FC236}">
                  <a16:creationId xmlns:a16="http://schemas.microsoft.com/office/drawing/2014/main" id="{4FD6EC5F-ADAA-F5A8-A1AC-85D81776807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63692" y="2507137"/>
              <a:ext cx="1287222" cy="1279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66;g9d23207d66_0_11" descr="Image">
              <a:extLst>
                <a:ext uri="{FF2B5EF4-FFF2-40B4-BE49-F238E27FC236}">
                  <a16:creationId xmlns:a16="http://schemas.microsoft.com/office/drawing/2014/main" id="{FB63B538-CE96-43BF-E2AF-B5760E0AF2F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00303" y="6701827"/>
              <a:ext cx="1287224" cy="127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78;g9d23207d66_0_11" descr="Image">
              <a:extLst>
                <a:ext uri="{FF2B5EF4-FFF2-40B4-BE49-F238E27FC236}">
                  <a16:creationId xmlns:a16="http://schemas.microsoft.com/office/drawing/2014/main" id="{0ED2D344-AB7F-26B7-78C3-A95A81B7D60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30359" y="5525586"/>
              <a:ext cx="1287222" cy="1279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9;g9d23207d66_0_11" descr="Image">
              <a:extLst>
                <a:ext uri="{FF2B5EF4-FFF2-40B4-BE49-F238E27FC236}">
                  <a16:creationId xmlns:a16="http://schemas.microsoft.com/office/drawing/2014/main" id="{F306E860-6C42-673B-2AE9-1C2AF21812C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88186" y="3328663"/>
              <a:ext cx="1287223" cy="12798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" name="Google Shape;265;g9d23207d66_0_11">
              <a:extLst>
                <a:ext uri="{FF2B5EF4-FFF2-40B4-BE49-F238E27FC236}">
                  <a16:creationId xmlns:a16="http://schemas.microsoft.com/office/drawing/2014/main" id="{DF9F8A93-C3D8-7002-76FF-4D8E8CC2681A}"/>
                </a:ext>
              </a:extLst>
            </p:cNvPr>
            <p:cNvCxnSpPr>
              <a:cxnSpLocks/>
              <a:stCxn id="27" idx="1"/>
              <a:endCxn id="24" idx="3"/>
            </p:cNvCxnSpPr>
            <p:nvPr/>
          </p:nvCxnSpPr>
          <p:spPr>
            <a:xfrm flipH="1" flipV="1">
              <a:off x="2450914" y="3147087"/>
              <a:ext cx="837272" cy="821526"/>
            </a:xfrm>
            <a:prstGeom prst="straightConnector1">
              <a:avLst/>
            </a:prstGeom>
            <a:noFill/>
            <a:ln w="38100" cap="flat" cmpd="sng">
              <a:solidFill>
                <a:srgbClr val="724AF6"/>
              </a:solidFill>
              <a:prstDash val="dashDot"/>
              <a:miter lim="400000"/>
              <a:headEnd type="none" w="sm" len="sm"/>
              <a:tailEnd type="none" w="sm" len="sm"/>
            </a:ln>
          </p:spPr>
        </p:cxnSp>
        <p:cxnSp>
          <p:nvCxnSpPr>
            <p:cNvPr id="29" name="Google Shape;280;g9d23207d66_0_11">
              <a:extLst>
                <a:ext uri="{FF2B5EF4-FFF2-40B4-BE49-F238E27FC236}">
                  <a16:creationId xmlns:a16="http://schemas.microsoft.com/office/drawing/2014/main" id="{7E4F361E-6FD4-96B9-583B-B6090FE42E86}"/>
                </a:ext>
              </a:extLst>
            </p:cNvPr>
            <p:cNvCxnSpPr>
              <a:cxnSpLocks/>
              <a:stCxn id="26" idx="0"/>
              <a:endCxn id="27" idx="2"/>
            </p:cNvCxnSpPr>
            <p:nvPr/>
          </p:nvCxnSpPr>
          <p:spPr>
            <a:xfrm flipV="1">
              <a:off x="3673970" y="4608562"/>
              <a:ext cx="257828" cy="917025"/>
            </a:xfrm>
            <a:prstGeom prst="straightConnector1">
              <a:avLst/>
            </a:prstGeom>
            <a:noFill/>
            <a:ln w="38100" cap="flat" cmpd="sng">
              <a:solidFill>
                <a:srgbClr val="724AF6"/>
              </a:solidFill>
              <a:prstDash val="dashDot"/>
              <a:miter lim="400000"/>
              <a:headEnd type="none" w="sm" len="sm"/>
              <a:tailEnd type="none" w="sm" len="sm"/>
            </a:ln>
          </p:spPr>
        </p:cxnSp>
        <p:cxnSp>
          <p:nvCxnSpPr>
            <p:cNvPr id="30" name="Google Shape;281;g9d23207d66_0_11">
              <a:extLst>
                <a:ext uri="{FF2B5EF4-FFF2-40B4-BE49-F238E27FC236}">
                  <a16:creationId xmlns:a16="http://schemas.microsoft.com/office/drawing/2014/main" id="{280550F1-3404-41C1-BA5C-B8D43120AAE0}"/>
                </a:ext>
              </a:extLst>
            </p:cNvPr>
            <p:cNvCxnSpPr>
              <a:cxnSpLocks/>
              <a:stCxn id="26" idx="1"/>
              <a:endCxn id="25" idx="0"/>
            </p:cNvCxnSpPr>
            <p:nvPr/>
          </p:nvCxnSpPr>
          <p:spPr>
            <a:xfrm flipH="1">
              <a:off x="1643916" y="6165536"/>
              <a:ext cx="1386443" cy="536291"/>
            </a:xfrm>
            <a:prstGeom prst="straightConnector1">
              <a:avLst/>
            </a:prstGeom>
            <a:noFill/>
            <a:ln w="38100" cap="flat" cmpd="sng">
              <a:solidFill>
                <a:srgbClr val="724AF6"/>
              </a:solidFill>
              <a:prstDash val="dashDot"/>
              <a:miter lim="400000"/>
              <a:headEnd type="none" w="sm" len="sm"/>
              <a:tailEnd type="none" w="sm" len="sm"/>
            </a:ln>
          </p:spPr>
        </p:cxnSp>
        <p:cxnSp>
          <p:nvCxnSpPr>
            <p:cNvPr id="31" name="Google Shape;282;g9d23207d66_0_11">
              <a:extLst>
                <a:ext uri="{FF2B5EF4-FFF2-40B4-BE49-F238E27FC236}">
                  <a16:creationId xmlns:a16="http://schemas.microsoft.com/office/drawing/2014/main" id="{2CB22E23-37A6-B8E3-5409-D85F831BF384}"/>
                </a:ext>
              </a:extLst>
            </p:cNvPr>
            <p:cNvCxnSpPr>
              <a:cxnSpLocks/>
            </p:cNvCxnSpPr>
            <p:nvPr/>
          </p:nvCxnSpPr>
          <p:spPr>
            <a:xfrm>
              <a:off x="4542158" y="3914473"/>
              <a:ext cx="1659084" cy="0"/>
            </a:xfrm>
            <a:prstGeom prst="straightConnector1">
              <a:avLst/>
            </a:prstGeom>
            <a:noFill/>
            <a:ln w="38100" cap="flat" cmpd="sng">
              <a:solidFill>
                <a:srgbClr val="724AF6"/>
              </a:solidFill>
              <a:prstDash val="dashDot"/>
              <a:miter lim="400000"/>
              <a:headEnd type="none" w="sm" len="sm"/>
              <a:tailEnd type="none" w="sm" len="sm"/>
            </a:ln>
          </p:spPr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0B109D5-8336-43C9-A85A-60A52EC24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788" y="3106207"/>
            <a:ext cx="3492732" cy="177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31A26A-19AB-5AC7-9D7F-3524F75B0AEF}"/>
              </a:ext>
            </a:extLst>
          </p:cNvPr>
          <p:cNvGrpSpPr/>
          <p:nvPr/>
        </p:nvGrpSpPr>
        <p:grpSpPr>
          <a:xfrm>
            <a:off x="6383854" y="4012082"/>
            <a:ext cx="1147676" cy="322340"/>
            <a:chOff x="5893687" y="3666783"/>
            <a:chExt cx="2097079" cy="371043"/>
          </a:xfrm>
        </p:grpSpPr>
        <p:cxnSp>
          <p:nvCxnSpPr>
            <p:cNvPr id="5" name="Google Shape;276;g9d23207d66_0_11">
              <a:extLst>
                <a:ext uri="{FF2B5EF4-FFF2-40B4-BE49-F238E27FC236}">
                  <a16:creationId xmlns:a16="http://schemas.microsoft.com/office/drawing/2014/main" id="{05933DDC-F13C-B65F-DAE8-4C297AD828AB}"/>
                </a:ext>
              </a:extLst>
            </p:cNvPr>
            <p:cNvCxnSpPr/>
            <p:nvPr/>
          </p:nvCxnSpPr>
          <p:spPr>
            <a:xfrm rot="10800000">
              <a:off x="5949665" y="4037826"/>
              <a:ext cx="2041101" cy="0"/>
            </a:xfrm>
            <a:prstGeom prst="straightConnector1">
              <a:avLst/>
            </a:prstGeom>
            <a:noFill/>
            <a:ln w="76200" cap="flat" cmpd="sng">
              <a:solidFill>
                <a:srgbClr val="724AF6"/>
              </a:solidFill>
              <a:prstDash val="solid"/>
              <a:miter lim="400000"/>
              <a:headEnd type="triangle" w="med" len="med"/>
              <a:tailEnd type="none" w="med" len="med"/>
            </a:ln>
          </p:spPr>
        </p:cxnSp>
        <p:cxnSp>
          <p:nvCxnSpPr>
            <p:cNvPr id="6" name="Google Shape;289;g9d23207d66_0_11">
              <a:extLst>
                <a:ext uri="{FF2B5EF4-FFF2-40B4-BE49-F238E27FC236}">
                  <a16:creationId xmlns:a16="http://schemas.microsoft.com/office/drawing/2014/main" id="{8FB876BA-A9C3-682E-EAE5-3B020B4C923C}"/>
                </a:ext>
              </a:extLst>
            </p:cNvPr>
            <p:cNvCxnSpPr/>
            <p:nvPr/>
          </p:nvCxnSpPr>
          <p:spPr>
            <a:xfrm rot="10800000">
              <a:off x="5893687" y="3666783"/>
              <a:ext cx="2041101" cy="0"/>
            </a:xfrm>
            <a:prstGeom prst="straightConnector1">
              <a:avLst/>
            </a:prstGeom>
            <a:noFill/>
            <a:ln w="76200" cap="flat" cmpd="sng">
              <a:solidFill>
                <a:srgbClr val="724AF6"/>
              </a:solidFill>
              <a:prstDash val="solid"/>
              <a:miter lim="400000"/>
              <a:headEnd type="none" w="med" len="med"/>
              <a:tailEnd type="triangle" w="med" len="med"/>
            </a:ln>
          </p:spPr>
        </p:cxnSp>
      </p:grpSp>
      <p:sp>
        <p:nvSpPr>
          <p:cNvPr id="7" name="Google Shape;757;p73">
            <a:extLst>
              <a:ext uri="{FF2B5EF4-FFF2-40B4-BE49-F238E27FC236}">
                <a16:creationId xmlns:a16="http://schemas.microsoft.com/office/drawing/2014/main" id="{D3958FED-46B9-7052-1F0B-85D3F80B9276}"/>
              </a:ext>
            </a:extLst>
          </p:cNvPr>
          <p:cNvSpPr txBox="1">
            <a:spLocks/>
          </p:cNvSpPr>
          <p:nvPr/>
        </p:nvSpPr>
        <p:spPr>
          <a:xfrm>
            <a:off x="6030945" y="4428990"/>
            <a:ext cx="1832412" cy="451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indent="0" algn="ctr">
              <a:buFont typeface="Inter"/>
              <a:buNone/>
            </a:pPr>
            <a:r>
              <a:rPr lang="en-GB" sz="800" dirty="0"/>
              <a:t>Corporate network</a:t>
            </a:r>
          </a:p>
          <a:p>
            <a:pPr marL="0" indent="0" algn="ctr">
              <a:buFont typeface="Inter"/>
              <a:buNone/>
            </a:pPr>
            <a:r>
              <a:rPr lang="en-GB" sz="800" dirty="0" err="1">
                <a:sym typeface="Arial"/>
              </a:rPr>
              <a:t>WiFi</a:t>
            </a:r>
            <a:r>
              <a:rPr lang="en-GB" sz="800" dirty="0">
                <a:sym typeface="Arial"/>
              </a:rPr>
              <a:t> / Ethernet</a:t>
            </a:r>
          </a:p>
          <a:p>
            <a:pPr marL="0" indent="0">
              <a:buFont typeface="Inter"/>
              <a:buNone/>
            </a:pPr>
            <a:endParaRPr lang="en-GB" sz="800" dirty="0"/>
          </a:p>
          <a:p>
            <a:pPr marL="0" indent="0">
              <a:buFont typeface="Inter"/>
              <a:buNone/>
            </a:pPr>
            <a:endParaRPr lang="en-GB" sz="800" dirty="0"/>
          </a:p>
          <a:p>
            <a:pPr marL="0" indent="0">
              <a:buFont typeface="Inter"/>
              <a:buNone/>
            </a:pPr>
            <a:endParaRPr lang="en-GB" sz="800" dirty="0"/>
          </a:p>
          <a:p>
            <a:pPr marL="0" indent="0">
              <a:buFont typeface="Inter"/>
              <a:buNone/>
            </a:pPr>
            <a:endParaRPr lang="en-GB" sz="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396C3-33E6-69AA-5E90-16D85C2505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845"/>
          <a:stretch/>
        </p:blipFill>
        <p:spPr>
          <a:xfrm>
            <a:off x="4712145" y="2581970"/>
            <a:ext cx="955205" cy="1877497"/>
          </a:xfrm>
          <a:prstGeom prst="rect">
            <a:avLst/>
          </a:prstGeom>
        </p:spPr>
      </p:pic>
      <p:pic>
        <p:nvPicPr>
          <p:cNvPr id="10" name="Picture 9" descr="A close-up of a device&#10;&#10;Description automatically generated">
            <a:extLst>
              <a:ext uri="{FF2B5EF4-FFF2-40B4-BE49-F238E27FC236}">
                <a16:creationId xmlns:a16="http://schemas.microsoft.com/office/drawing/2014/main" id="{C62E0DF1-89F6-B8B1-E514-D90BF2CBE8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6" t="-209" r="53350" b="26805"/>
          <a:stretch/>
        </p:blipFill>
        <p:spPr>
          <a:xfrm>
            <a:off x="5062503" y="4334422"/>
            <a:ext cx="1150356" cy="8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85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it connects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5"/>
            <a:ext cx="56586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VergeSense</a:t>
            </a:r>
            <a:r>
              <a:rPr lang="en-GB" dirty="0"/>
              <a:t> VS-L302 sensors generate their own wireless network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mesh network configures itself up to make the deployment of devices simple and ensures the most stable wireless connectivity.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network will not be visible to </a:t>
            </a:r>
            <a:r>
              <a:rPr lang="en-GB" dirty="0" err="1"/>
              <a:t>WiFi</a:t>
            </a:r>
            <a:r>
              <a:rPr lang="en-GB" dirty="0"/>
              <a:t> or Bluetooth enabled devices.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2A0818-A6D5-7E21-12E4-D167B5A4D839}"/>
              </a:ext>
            </a:extLst>
          </p:cNvPr>
          <p:cNvGrpSpPr/>
          <p:nvPr/>
        </p:nvGrpSpPr>
        <p:grpSpPr>
          <a:xfrm>
            <a:off x="8065095" y="2230787"/>
            <a:ext cx="3646278" cy="3319865"/>
            <a:chOff x="1261388" y="1663628"/>
            <a:chExt cx="4996232" cy="4609972"/>
          </a:xfrm>
        </p:grpSpPr>
        <p:pic>
          <p:nvPicPr>
            <p:cNvPr id="3" name="Google Shape;261;g9d23207d66_0_11" descr="Image">
              <a:extLst>
                <a:ext uri="{FF2B5EF4-FFF2-40B4-BE49-F238E27FC236}">
                  <a16:creationId xmlns:a16="http://schemas.microsoft.com/office/drawing/2014/main" id="{244D0C3C-2040-F2C9-BF8E-DA105C006A6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10953" y="1663628"/>
              <a:ext cx="1287223" cy="1279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66;g9d23207d66_0_11" descr="Image">
              <a:extLst>
                <a:ext uri="{FF2B5EF4-FFF2-40B4-BE49-F238E27FC236}">
                  <a16:creationId xmlns:a16="http://schemas.microsoft.com/office/drawing/2014/main" id="{805998EA-7B17-0C09-AD3D-E4AEB5C0527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1388" y="3328663"/>
              <a:ext cx="1287223" cy="1279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8;g9d23207d66_0_11" descr="Image">
              <a:extLst>
                <a:ext uri="{FF2B5EF4-FFF2-40B4-BE49-F238E27FC236}">
                  <a16:creationId xmlns:a16="http://schemas.microsoft.com/office/drawing/2014/main" id="{63DA1883-C278-87B5-8A96-3ADEBBE3A51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10953" y="4993701"/>
              <a:ext cx="1287223" cy="1279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79;g9d23207d66_0_11" descr="Image">
              <a:extLst>
                <a:ext uri="{FF2B5EF4-FFF2-40B4-BE49-F238E27FC236}">
                  <a16:creationId xmlns:a16="http://schemas.microsoft.com/office/drawing/2014/main" id="{608C320E-683F-1FE7-6DB3-939DD74DB17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88185" y="3328663"/>
              <a:ext cx="1287224" cy="12799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Google Shape;265;g9d23207d66_0_11">
              <a:extLst>
                <a:ext uri="{FF2B5EF4-FFF2-40B4-BE49-F238E27FC236}">
                  <a16:creationId xmlns:a16="http://schemas.microsoft.com/office/drawing/2014/main" id="{6AFB1DB0-5CB0-925D-D03F-536ACCE04823}"/>
                </a:ext>
              </a:extLst>
            </p:cNvPr>
            <p:cNvCxnSpPr/>
            <p:nvPr/>
          </p:nvCxnSpPr>
          <p:spPr>
            <a:xfrm flipH="1">
              <a:off x="1871623" y="2249438"/>
              <a:ext cx="806079" cy="1025022"/>
            </a:xfrm>
            <a:prstGeom prst="straightConnector1">
              <a:avLst/>
            </a:prstGeom>
            <a:noFill/>
            <a:ln w="38100" cap="flat" cmpd="sng">
              <a:solidFill>
                <a:srgbClr val="724AF6"/>
              </a:solidFill>
              <a:prstDash val="dashDot"/>
              <a:miter lim="400000"/>
              <a:headEnd type="none" w="sm" len="sm"/>
              <a:tailEnd type="none" w="sm" len="sm"/>
            </a:ln>
          </p:spPr>
        </p:cxnSp>
        <p:cxnSp>
          <p:nvCxnSpPr>
            <p:cNvPr id="8" name="Google Shape;280;g9d23207d66_0_11">
              <a:extLst>
                <a:ext uri="{FF2B5EF4-FFF2-40B4-BE49-F238E27FC236}">
                  <a16:creationId xmlns:a16="http://schemas.microsoft.com/office/drawing/2014/main" id="{596C974F-1774-538B-3D75-9640895F8B0B}"/>
                </a:ext>
              </a:extLst>
            </p:cNvPr>
            <p:cNvCxnSpPr/>
            <p:nvPr/>
          </p:nvCxnSpPr>
          <p:spPr>
            <a:xfrm>
              <a:off x="2515359" y="3914474"/>
              <a:ext cx="739471" cy="0"/>
            </a:xfrm>
            <a:prstGeom prst="straightConnector1">
              <a:avLst/>
            </a:prstGeom>
            <a:noFill/>
            <a:ln w="38100" cap="flat" cmpd="sng">
              <a:solidFill>
                <a:srgbClr val="724AF6"/>
              </a:solidFill>
              <a:prstDash val="dashDot"/>
              <a:miter lim="400000"/>
              <a:headEnd type="none" w="sm" len="sm"/>
              <a:tailEnd type="none" w="sm" len="sm"/>
            </a:ln>
          </p:spPr>
        </p:cxnSp>
        <p:cxnSp>
          <p:nvCxnSpPr>
            <p:cNvPr id="9" name="Google Shape;281;g9d23207d66_0_11">
              <a:extLst>
                <a:ext uri="{FF2B5EF4-FFF2-40B4-BE49-F238E27FC236}">
                  <a16:creationId xmlns:a16="http://schemas.microsoft.com/office/drawing/2014/main" id="{0FAF842B-1CA4-698B-9D16-4CA2EBEBDF90}"/>
                </a:ext>
              </a:extLst>
            </p:cNvPr>
            <p:cNvCxnSpPr/>
            <p:nvPr/>
          </p:nvCxnSpPr>
          <p:spPr>
            <a:xfrm rot="10800000">
              <a:off x="1871623" y="4554489"/>
              <a:ext cx="806079" cy="1025022"/>
            </a:xfrm>
            <a:prstGeom prst="straightConnector1">
              <a:avLst/>
            </a:prstGeom>
            <a:noFill/>
            <a:ln w="38100" cap="flat" cmpd="sng">
              <a:solidFill>
                <a:srgbClr val="724AF6"/>
              </a:solidFill>
              <a:prstDash val="dashDot"/>
              <a:miter lim="400000"/>
              <a:headEnd type="none" w="sm" len="sm"/>
              <a:tailEnd type="none" w="sm" len="sm"/>
            </a:ln>
          </p:spPr>
        </p:cxnSp>
        <p:cxnSp>
          <p:nvCxnSpPr>
            <p:cNvPr id="10" name="Google Shape;282;g9d23207d66_0_11">
              <a:extLst>
                <a:ext uri="{FF2B5EF4-FFF2-40B4-BE49-F238E27FC236}">
                  <a16:creationId xmlns:a16="http://schemas.microsoft.com/office/drawing/2014/main" id="{9602EF74-C2BC-D94D-CDEA-FF98E96EED1F}"/>
                </a:ext>
              </a:extLst>
            </p:cNvPr>
            <p:cNvCxnSpPr>
              <a:cxnSpLocks/>
            </p:cNvCxnSpPr>
            <p:nvPr/>
          </p:nvCxnSpPr>
          <p:spPr>
            <a:xfrm>
              <a:off x="4542158" y="3914474"/>
              <a:ext cx="1715462" cy="0"/>
            </a:xfrm>
            <a:prstGeom prst="straightConnector1">
              <a:avLst/>
            </a:prstGeom>
            <a:noFill/>
            <a:ln w="38100" cap="flat" cmpd="sng">
              <a:solidFill>
                <a:srgbClr val="724AF6"/>
              </a:solidFill>
              <a:prstDash val="dashDot"/>
              <a:miter lim="4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380947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Installer tool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384220"/>
      </p:ext>
    </p:extLst>
  </p:cSld>
  <p:clrMapOvr>
    <a:masterClrMapping/>
  </p:clrMapOvr>
</p:sld>
</file>

<file path=ppt/theme/theme1.xml><?xml version="1.0" encoding="utf-8"?>
<a:theme xmlns:a="http://schemas.openxmlformats.org/drawingml/2006/main" name="VergeSense Slide Masters">
  <a:themeElements>
    <a:clrScheme name="Custom 6">
      <a:dk1>
        <a:srgbClr val="0E0D30"/>
      </a:dk1>
      <a:lt1>
        <a:srgbClr val="F8F8F8"/>
      </a:lt1>
      <a:dk2>
        <a:srgbClr val="0E0D30"/>
      </a:dk2>
      <a:lt2>
        <a:srgbClr val="531AF6"/>
      </a:lt2>
      <a:accent1>
        <a:srgbClr val="38C78A"/>
      </a:accent1>
      <a:accent2>
        <a:srgbClr val="8D83FF"/>
      </a:accent2>
      <a:accent3>
        <a:srgbClr val="DFDDD7"/>
      </a:accent3>
      <a:accent4>
        <a:srgbClr val="F4F3EF"/>
      </a:accent4>
      <a:accent5>
        <a:srgbClr val="0E0D30"/>
      </a:accent5>
      <a:accent6>
        <a:srgbClr val="0E0D30"/>
      </a:accent6>
      <a:hlink>
        <a:srgbClr val="531AF6"/>
      </a:hlink>
      <a:folHlink>
        <a:srgbClr val="8D83F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VMware">
      <a:dk1>
        <a:srgbClr val="717074"/>
      </a:dk1>
      <a:lt1>
        <a:srgbClr val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5531</TotalTime>
  <Words>1535</Words>
  <Application>Microsoft Macintosh PowerPoint</Application>
  <PresentationFormat>Widescreen</PresentationFormat>
  <Paragraphs>483</Paragraphs>
  <Slides>47</Slides>
  <Notes>47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Inter Light</vt:lpstr>
      <vt:lpstr>Inter</vt:lpstr>
      <vt:lpstr>Roboto Mono Medium</vt:lpstr>
      <vt:lpstr>Calibri</vt:lpstr>
      <vt:lpstr>VergeSense Slide Masters</vt:lpstr>
      <vt:lpstr>VergeSense Installation</vt:lpstr>
      <vt:lpstr>Agenda</vt:lpstr>
      <vt:lpstr>Introductions</vt:lpstr>
      <vt:lpstr>Hardware</vt:lpstr>
      <vt:lpstr>What is being installed? </vt:lpstr>
      <vt:lpstr>What is being installed? </vt:lpstr>
      <vt:lpstr>How it connects</vt:lpstr>
      <vt:lpstr>How it connects</vt:lpstr>
      <vt:lpstr>Installer tool</vt:lpstr>
      <vt:lpstr>Installer tool</vt:lpstr>
      <vt:lpstr>Process Overview</vt:lpstr>
      <vt:lpstr>Installation Process Overview</vt:lpstr>
      <vt:lpstr>Installation Process Overview</vt:lpstr>
      <vt:lpstr>Installation Process Overview</vt:lpstr>
      <vt:lpstr>Installation order - #1</vt:lpstr>
      <vt:lpstr>Installation order - #2</vt:lpstr>
      <vt:lpstr>Installation order - #3</vt:lpstr>
      <vt:lpstr>Installation Steps</vt:lpstr>
      <vt:lpstr>Gateway Installation</vt:lpstr>
      <vt:lpstr>Gateway Installation</vt:lpstr>
      <vt:lpstr>Gateway Installation</vt:lpstr>
      <vt:lpstr>Gateway Installation</vt:lpstr>
      <vt:lpstr>Sensor Installation</vt:lpstr>
      <vt:lpstr>Sensor Installation</vt:lpstr>
      <vt:lpstr>Sensor Installation</vt:lpstr>
      <vt:lpstr>Sensor Installation</vt:lpstr>
      <vt:lpstr>Sensor Installation</vt:lpstr>
      <vt:lpstr>Sensor Installation</vt:lpstr>
      <vt:lpstr>Sensor Installation</vt:lpstr>
      <vt:lpstr>Sensor Installation</vt:lpstr>
      <vt:lpstr>Sensor Installation - Tips</vt:lpstr>
      <vt:lpstr>Sensor Installation</vt:lpstr>
      <vt:lpstr>Sensor Installation</vt:lpstr>
      <vt:lpstr>Sensor Installation</vt:lpstr>
      <vt:lpstr>Sensor Installation</vt:lpstr>
      <vt:lpstr>Sensor Installation – common mistakes</vt:lpstr>
      <vt:lpstr>Sensor Installation – common mistakes</vt:lpstr>
      <vt:lpstr>Sensor Installation – common mistakes</vt:lpstr>
      <vt:lpstr>Sensor Installation – System Health</vt:lpstr>
      <vt:lpstr>Sensor Installation – System Health</vt:lpstr>
      <vt:lpstr>Installation - Troubleshooting</vt:lpstr>
      <vt:lpstr>Team Structure and Deployment Timeline</vt:lpstr>
      <vt:lpstr>Team Structure and Deployment Timeline</vt:lpstr>
      <vt:lpstr>Team Structure and Deployment Timeline</vt:lpstr>
      <vt:lpstr>Live Support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updated VergeSense slide deck template!</dc:title>
  <cp:lastModifiedBy>David Whiley</cp:lastModifiedBy>
  <cp:revision>26</cp:revision>
  <dcterms:modified xsi:type="dcterms:W3CDTF">2025-05-06T14:20:11Z</dcterms:modified>
</cp:coreProperties>
</file>